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charts/chart1.xml" ContentType="application/vnd.openxmlformats-officedocument.drawingml.chart+xml"/>
  <Override PartName="/ppt/notesSlides/notesSlide58.xml" ContentType="application/vnd.openxmlformats-officedocument.presentationml.notesSlide+xml"/>
  <Override PartName="/ppt/charts/chart2.xml" ContentType="application/vnd.openxmlformats-officedocument.drawingml.chart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059" r:id="rId1"/>
  </p:sldMasterIdLst>
  <p:notesMasterIdLst>
    <p:notesMasterId r:id="rId93"/>
  </p:notesMasterIdLst>
  <p:handoutMasterIdLst>
    <p:handoutMasterId r:id="rId94"/>
  </p:handoutMasterIdLst>
  <p:sldIdLst>
    <p:sldId id="444" r:id="rId2"/>
    <p:sldId id="485" r:id="rId3"/>
    <p:sldId id="486" r:id="rId4"/>
    <p:sldId id="705" r:id="rId5"/>
    <p:sldId id="825" r:id="rId6"/>
    <p:sldId id="826" r:id="rId7"/>
    <p:sldId id="827" r:id="rId8"/>
    <p:sldId id="828" r:id="rId9"/>
    <p:sldId id="829" r:id="rId10"/>
    <p:sldId id="830" r:id="rId11"/>
    <p:sldId id="831" r:id="rId12"/>
    <p:sldId id="832" r:id="rId13"/>
    <p:sldId id="833" r:id="rId14"/>
    <p:sldId id="834" r:id="rId15"/>
    <p:sldId id="840" r:id="rId16"/>
    <p:sldId id="841" r:id="rId17"/>
    <p:sldId id="842" r:id="rId18"/>
    <p:sldId id="839" r:id="rId19"/>
    <p:sldId id="843" r:id="rId20"/>
    <p:sldId id="835" r:id="rId21"/>
    <p:sldId id="838" r:id="rId22"/>
    <p:sldId id="837" r:id="rId23"/>
    <p:sldId id="713" r:id="rId24"/>
    <p:sldId id="822" r:id="rId25"/>
    <p:sldId id="813" r:id="rId26"/>
    <p:sldId id="814" r:id="rId27"/>
    <p:sldId id="815" r:id="rId28"/>
    <p:sldId id="816" r:id="rId29"/>
    <p:sldId id="819" r:id="rId30"/>
    <p:sldId id="820" r:id="rId31"/>
    <p:sldId id="821" r:id="rId32"/>
    <p:sldId id="817" r:id="rId33"/>
    <p:sldId id="836" r:id="rId34"/>
    <p:sldId id="799" r:id="rId35"/>
    <p:sldId id="844" r:id="rId36"/>
    <p:sldId id="845" r:id="rId37"/>
    <p:sldId id="846" r:id="rId38"/>
    <p:sldId id="847" r:id="rId39"/>
    <p:sldId id="848" r:id="rId40"/>
    <p:sldId id="849" r:id="rId41"/>
    <p:sldId id="850" r:id="rId42"/>
    <p:sldId id="852" r:id="rId43"/>
    <p:sldId id="851" r:id="rId44"/>
    <p:sldId id="853" r:id="rId45"/>
    <p:sldId id="855" r:id="rId46"/>
    <p:sldId id="854" r:id="rId47"/>
    <p:sldId id="856" r:id="rId48"/>
    <p:sldId id="857" r:id="rId49"/>
    <p:sldId id="858" r:id="rId50"/>
    <p:sldId id="859" r:id="rId51"/>
    <p:sldId id="860" r:id="rId52"/>
    <p:sldId id="861" r:id="rId53"/>
    <p:sldId id="862" r:id="rId54"/>
    <p:sldId id="863" r:id="rId55"/>
    <p:sldId id="864" r:id="rId56"/>
    <p:sldId id="866" r:id="rId57"/>
    <p:sldId id="867" r:id="rId58"/>
    <p:sldId id="868" r:id="rId59"/>
    <p:sldId id="869" r:id="rId60"/>
    <p:sldId id="870" r:id="rId61"/>
    <p:sldId id="871" r:id="rId62"/>
    <p:sldId id="873" r:id="rId63"/>
    <p:sldId id="874" r:id="rId64"/>
    <p:sldId id="875" r:id="rId65"/>
    <p:sldId id="876" r:id="rId66"/>
    <p:sldId id="886" r:id="rId67"/>
    <p:sldId id="878" r:id="rId68"/>
    <p:sldId id="879" r:id="rId69"/>
    <p:sldId id="880" r:id="rId70"/>
    <p:sldId id="882" r:id="rId71"/>
    <p:sldId id="883" r:id="rId72"/>
    <p:sldId id="884" r:id="rId73"/>
    <p:sldId id="885" r:id="rId74"/>
    <p:sldId id="887" r:id="rId75"/>
    <p:sldId id="888" r:id="rId76"/>
    <p:sldId id="889" r:id="rId77"/>
    <p:sldId id="891" r:id="rId78"/>
    <p:sldId id="892" r:id="rId79"/>
    <p:sldId id="893" r:id="rId80"/>
    <p:sldId id="894" r:id="rId81"/>
    <p:sldId id="895" r:id="rId82"/>
    <p:sldId id="899" r:id="rId83"/>
    <p:sldId id="881" r:id="rId84"/>
    <p:sldId id="896" r:id="rId85"/>
    <p:sldId id="898" r:id="rId86"/>
    <p:sldId id="903" r:id="rId87"/>
    <p:sldId id="900" r:id="rId88"/>
    <p:sldId id="902" r:id="rId89"/>
    <p:sldId id="901" r:id="rId90"/>
    <p:sldId id="897" r:id="rId91"/>
    <p:sldId id="603" r:id="rId92"/>
  </p:sldIdLst>
  <p:sldSz cx="9144000" cy="5715000" type="screen16x10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E00"/>
    <a:srgbClr val="00D900"/>
    <a:srgbClr val="377B71"/>
    <a:srgbClr val="479B8F"/>
    <a:srgbClr val="FFFFCC"/>
    <a:srgbClr val="FFE2C5"/>
    <a:srgbClr val="5F5F5F"/>
    <a:srgbClr val="808080"/>
    <a:srgbClr val="A2AEBA"/>
    <a:srgbClr val="BFC7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78" autoAdjust="0"/>
    <p:restoredTop sz="87526" autoAdjust="0"/>
  </p:normalViewPr>
  <p:slideViewPr>
    <p:cSldViewPr>
      <p:cViewPr>
        <p:scale>
          <a:sx n="100" d="100"/>
          <a:sy n="100" d="100"/>
        </p:scale>
        <p:origin x="-1304" y="-80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3472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2652" y="-102"/>
      </p:cViewPr>
      <p:guideLst>
        <p:guide orient="horz" pos="2928"/>
        <p:guide pos="216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notesMaster" Target="notesMasters/notesMaster1.xml"/><Relationship Id="rId94" Type="http://schemas.openxmlformats.org/officeDocument/2006/relationships/handoutMaster" Target="handoutMasters/handoutMaster1.xml"/><Relationship Id="rId95" Type="http://schemas.openxmlformats.org/officeDocument/2006/relationships/printerSettings" Target="printerSettings/printerSettings1.bin"/><Relationship Id="rId96" Type="http://schemas.openxmlformats.org/officeDocument/2006/relationships/presProps" Target="presProps.xml"/><Relationship Id="rId97" Type="http://schemas.openxmlformats.org/officeDocument/2006/relationships/viewProps" Target="viewProps.xml"/><Relationship Id="rId98" Type="http://schemas.openxmlformats.org/officeDocument/2006/relationships/theme" Target="theme/theme1.xml"/><Relationship Id="rId9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Loading time for 100 </a:t>
            </a:r>
            <a:r>
              <a:rPr lang="en-US" dirty="0" err="1" smtClean="0"/>
              <a:t>KBytes</a:t>
            </a:r>
            <a:r>
              <a:rPr lang="en-US" dirty="0" smtClean="0"/>
              <a:t> </a:t>
            </a:r>
            <a:r>
              <a:rPr lang="en-US" dirty="0"/>
              <a:t>(in seconds)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Sheet1!$C$12</c:f>
              <c:strCache>
                <c:ptCount val="1"/>
                <c:pt idx="0">
                  <c:v>Loading time (in seconds)</c:v>
                </c:pt>
              </c:strCache>
            </c:strRef>
          </c:tx>
          <c:invertIfNegative val="0"/>
          <c:dLbls>
            <c:numFmt formatCode="0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Sheet1!$B$13:$B$17</c:f>
              <c:strCache>
                <c:ptCount val="5"/>
                <c:pt idx="0">
                  <c:v>10 Kbit/s</c:v>
                </c:pt>
                <c:pt idx="1">
                  <c:v>56 Kbit/s</c:v>
                </c:pt>
                <c:pt idx="2">
                  <c:v>128 Kbit/s</c:v>
                </c:pt>
                <c:pt idx="3">
                  <c:v>512 Kbit/s</c:v>
                </c:pt>
                <c:pt idx="4">
                  <c:v>1024 Kbit/s</c:v>
                </c:pt>
              </c:strCache>
            </c:strRef>
          </c:cat>
          <c:val>
            <c:numRef>
              <c:f>Sheet1!$C$13:$C$17</c:f>
              <c:numCache>
                <c:formatCode>General</c:formatCode>
                <c:ptCount val="5"/>
                <c:pt idx="0">
                  <c:v>80.0</c:v>
                </c:pt>
                <c:pt idx="1">
                  <c:v>14.2857142857143</c:v>
                </c:pt>
                <c:pt idx="2">
                  <c:v>6.25</c:v>
                </c:pt>
                <c:pt idx="3">
                  <c:v>1.5625</c:v>
                </c:pt>
                <c:pt idx="4">
                  <c:v>0.78125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092370840"/>
        <c:axId val="2092359320"/>
      </c:barChart>
      <c:catAx>
        <c:axId val="2092370840"/>
        <c:scaling>
          <c:orientation val="minMax"/>
        </c:scaling>
        <c:delete val="0"/>
        <c:axPos val="b"/>
        <c:majorTickMark val="out"/>
        <c:minorTickMark val="none"/>
        <c:tickLblPos val="nextTo"/>
        <c:crossAx val="2092359320"/>
        <c:crosses val="autoZero"/>
        <c:auto val="1"/>
        <c:lblAlgn val="ctr"/>
        <c:lblOffset val="100"/>
        <c:noMultiLvlLbl val="0"/>
      </c:catAx>
      <c:valAx>
        <c:axId val="2092359320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209237084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Latency per call </a:t>
            </a:r>
            <a:r>
              <a:rPr lang="en-US" dirty="0"/>
              <a:t>(in milliseconds)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Sheet1!$C$42</c:f>
              <c:strCache>
                <c:ptCount val="1"/>
                <c:pt idx="0">
                  <c:v>Min</c:v>
                </c:pt>
              </c:strCache>
            </c:strRef>
          </c:tx>
          <c:invertIfNegative val="0"/>
          <c:cat>
            <c:strRef>
              <c:f>Sheet1!$B$43:$B$46</c:f>
              <c:strCache>
                <c:ptCount val="4"/>
                <c:pt idx="0">
                  <c:v>GPRS</c:v>
                </c:pt>
                <c:pt idx="1">
                  <c:v>EDGE</c:v>
                </c:pt>
                <c:pt idx="2">
                  <c:v>3G</c:v>
                </c:pt>
                <c:pt idx="3">
                  <c:v>HSDPA</c:v>
                </c:pt>
              </c:strCache>
            </c:strRef>
          </c:cat>
          <c:val>
            <c:numRef>
              <c:f>Sheet1!$C$43:$C$46</c:f>
              <c:numCache>
                <c:formatCode>General</c:formatCode>
                <c:ptCount val="4"/>
                <c:pt idx="0">
                  <c:v>600.0</c:v>
                </c:pt>
                <c:pt idx="1">
                  <c:v>300.0</c:v>
                </c:pt>
                <c:pt idx="2">
                  <c:v>100.0</c:v>
                </c:pt>
                <c:pt idx="3">
                  <c:v>50.0</c:v>
                </c:pt>
              </c:numCache>
            </c:numRef>
          </c:val>
        </c:ser>
        <c:ser>
          <c:idx val="1"/>
          <c:order val="1"/>
          <c:tx>
            <c:strRef>
              <c:f>Sheet1!$D$42</c:f>
              <c:strCache>
                <c:ptCount val="1"/>
                <c:pt idx="0">
                  <c:v>Max</c:v>
                </c:pt>
              </c:strCache>
            </c:strRef>
          </c:tx>
          <c:invertIfNegative val="0"/>
          <c:cat>
            <c:strRef>
              <c:f>Sheet1!$B$43:$B$46</c:f>
              <c:strCache>
                <c:ptCount val="4"/>
                <c:pt idx="0">
                  <c:v>GPRS</c:v>
                </c:pt>
                <c:pt idx="1">
                  <c:v>EDGE</c:v>
                </c:pt>
                <c:pt idx="2">
                  <c:v>3G</c:v>
                </c:pt>
                <c:pt idx="3">
                  <c:v>HSDPA</c:v>
                </c:pt>
              </c:strCache>
            </c:strRef>
          </c:cat>
          <c:val>
            <c:numRef>
              <c:f>Sheet1!$D$43:$D$46</c:f>
              <c:numCache>
                <c:formatCode>General</c:formatCode>
                <c:ptCount val="4"/>
                <c:pt idx="0">
                  <c:v>700.0</c:v>
                </c:pt>
                <c:pt idx="1">
                  <c:v>500.0</c:v>
                </c:pt>
                <c:pt idx="2">
                  <c:v>300.0</c:v>
                </c:pt>
                <c:pt idx="3">
                  <c:v>150.0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092227128"/>
        <c:axId val="2092229816"/>
      </c:barChart>
      <c:catAx>
        <c:axId val="2092227128"/>
        <c:scaling>
          <c:orientation val="minMax"/>
        </c:scaling>
        <c:delete val="0"/>
        <c:axPos val="b"/>
        <c:majorTickMark val="out"/>
        <c:minorTickMark val="none"/>
        <c:tickLblPos val="nextTo"/>
        <c:crossAx val="2092229816"/>
        <c:crosses val="autoZero"/>
        <c:auto val="1"/>
        <c:lblAlgn val="ctr"/>
        <c:lblOffset val="100"/>
        <c:noMultiLvlLbl val="0"/>
      </c:catAx>
      <c:valAx>
        <c:axId val="2092229816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2092227128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3E8564-8C0D-4207-972A-E61541FB0532}" type="doc">
      <dgm:prSet loTypeId="urn:microsoft.com/office/officeart/2005/8/layout/chevron2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fr-FR"/>
        </a:p>
      </dgm:t>
    </dgm:pt>
    <dgm:pt modelId="{B4FD2E32-EF62-4911-B0F8-34BF5CB4FC8E}">
      <dgm:prSet phldrT="[Texte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sz="2200" dirty="0" smtClean="0"/>
            <a:t>1997</a:t>
          </a:r>
          <a:endParaRPr lang="fr-FR" sz="1700" dirty="0"/>
        </a:p>
      </dgm:t>
    </dgm:pt>
    <dgm:pt modelId="{3128175A-8D01-4C51-A2B1-FEE2DB3FD0D7}" type="parTrans" cxnId="{BE2E1E5F-196F-493A-AAB3-4FA4B8998883}">
      <dgm:prSet/>
      <dgm:spPr/>
      <dgm:t>
        <a:bodyPr/>
        <a:lstStyle/>
        <a:p>
          <a:endParaRPr lang="fr-FR"/>
        </a:p>
      </dgm:t>
    </dgm:pt>
    <dgm:pt modelId="{3070794B-41CD-4325-A928-DAD231D395F3}" type="sibTrans" cxnId="{BE2E1E5F-196F-493A-AAB3-4FA4B8998883}">
      <dgm:prSet/>
      <dgm:spPr/>
      <dgm:t>
        <a:bodyPr/>
        <a:lstStyle/>
        <a:p>
          <a:endParaRPr lang="fr-FR"/>
        </a:p>
      </dgm:t>
    </dgm:pt>
    <dgm:pt modelId="{9675F2E8-2275-4278-A8CB-EA4CE0AD01E2}">
      <dgm:prSet phldrT="[Texte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2200" dirty="0" smtClean="0"/>
            <a:t>WAP Forum</a:t>
          </a:r>
          <a:endParaRPr lang="fr-FR" sz="2200" dirty="0"/>
        </a:p>
      </dgm:t>
    </dgm:pt>
    <dgm:pt modelId="{AAD47362-C7E6-45A4-B614-B3136FBC992B}" type="parTrans" cxnId="{147AA715-9012-4D8C-BC2F-DE172F5608E5}">
      <dgm:prSet/>
      <dgm:spPr/>
      <dgm:t>
        <a:bodyPr/>
        <a:lstStyle/>
        <a:p>
          <a:endParaRPr lang="fr-FR"/>
        </a:p>
      </dgm:t>
    </dgm:pt>
    <dgm:pt modelId="{600E9E88-609F-4915-827B-D80FC5825339}" type="sibTrans" cxnId="{147AA715-9012-4D8C-BC2F-DE172F5608E5}">
      <dgm:prSet/>
      <dgm:spPr/>
      <dgm:t>
        <a:bodyPr/>
        <a:lstStyle/>
        <a:p>
          <a:endParaRPr lang="fr-FR"/>
        </a:p>
      </dgm:t>
    </dgm:pt>
    <dgm:pt modelId="{BB871171-14C5-437E-BF98-D3A951D0363D}">
      <dgm:prSet phldrT="[Texte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sz="2200" dirty="0" smtClean="0"/>
            <a:t>1998</a:t>
          </a:r>
          <a:endParaRPr lang="fr-FR" sz="2200" dirty="0"/>
        </a:p>
      </dgm:t>
    </dgm:pt>
    <dgm:pt modelId="{64D45747-1CD7-40E7-9782-94CC3217E720}" type="parTrans" cxnId="{3028C17E-211E-433F-BFEF-5B43E07C0A1F}">
      <dgm:prSet/>
      <dgm:spPr/>
      <dgm:t>
        <a:bodyPr/>
        <a:lstStyle/>
        <a:p>
          <a:endParaRPr lang="fr-FR"/>
        </a:p>
      </dgm:t>
    </dgm:pt>
    <dgm:pt modelId="{93D15FF8-776E-4A29-A241-7B18AACEA962}" type="sibTrans" cxnId="{3028C17E-211E-433F-BFEF-5B43E07C0A1F}">
      <dgm:prSet/>
      <dgm:spPr/>
      <dgm:t>
        <a:bodyPr/>
        <a:lstStyle/>
        <a:p>
          <a:endParaRPr lang="fr-FR"/>
        </a:p>
      </dgm:t>
    </dgm:pt>
    <dgm:pt modelId="{F45F08BC-F1EC-4B82-A00B-B057F0A3FD25}">
      <dgm:prSet phldrT="[Texte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2200" dirty="0" smtClean="0"/>
            <a:t>Wireless </a:t>
          </a:r>
          <a:r>
            <a:rPr lang="fr-FR" sz="2200" dirty="0" err="1" smtClean="0"/>
            <a:t>Markup</a:t>
          </a:r>
          <a:r>
            <a:rPr lang="fr-FR" sz="2200" dirty="0" smtClean="0"/>
            <a:t> </a:t>
          </a:r>
          <a:r>
            <a:rPr lang="fr-FR" sz="2200" dirty="0" err="1" smtClean="0"/>
            <a:t>Language</a:t>
          </a:r>
          <a:endParaRPr lang="fr-FR" sz="2200" dirty="0"/>
        </a:p>
      </dgm:t>
    </dgm:pt>
    <dgm:pt modelId="{1EB757F7-2729-4E6F-BC0B-58066CA4E51E}" type="parTrans" cxnId="{C242F448-D27E-4E0E-94ED-CD1175EFB0DC}">
      <dgm:prSet/>
      <dgm:spPr/>
      <dgm:t>
        <a:bodyPr/>
        <a:lstStyle/>
        <a:p>
          <a:endParaRPr lang="fr-FR"/>
        </a:p>
      </dgm:t>
    </dgm:pt>
    <dgm:pt modelId="{363F2CA6-9C1A-4D52-B128-577DCBF76E06}" type="sibTrans" cxnId="{C242F448-D27E-4E0E-94ED-CD1175EFB0DC}">
      <dgm:prSet/>
      <dgm:spPr/>
      <dgm:t>
        <a:bodyPr/>
        <a:lstStyle/>
        <a:p>
          <a:endParaRPr lang="fr-FR"/>
        </a:p>
      </dgm:t>
    </dgm:pt>
    <dgm:pt modelId="{91407B02-D283-4045-A630-94E267482E48}">
      <dgm:prSet phldrT="[Texte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sz="2200" dirty="0" smtClean="0"/>
            <a:t>2002</a:t>
          </a:r>
          <a:endParaRPr lang="fr-FR" sz="2200" dirty="0"/>
        </a:p>
      </dgm:t>
    </dgm:pt>
    <dgm:pt modelId="{6BEAD729-C542-4FC2-B539-6A0F508E523D}" type="parTrans" cxnId="{DC400AEB-7A73-4BFE-8CE3-C1961DBE6489}">
      <dgm:prSet/>
      <dgm:spPr/>
      <dgm:t>
        <a:bodyPr/>
        <a:lstStyle/>
        <a:p>
          <a:endParaRPr lang="fr-FR"/>
        </a:p>
      </dgm:t>
    </dgm:pt>
    <dgm:pt modelId="{8236566C-AD59-4196-9E66-8EBF6D95373F}" type="sibTrans" cxnId="{DC400AEB-7A73-4BFE-8CE3-C1961DBE6489}">
      <dgm:prSet/>
      <dgm:spPr/>
      <dgm:t>
        <a:bodyPr/>
        <a:lstStyle/>
        <a:p>
          <a:endParaRPr lang="fr-FR"/>
        </a:p>
      </dgm:t>
    </dgm:pt>
    <dgm:pt modelId="{927DE1DE-1F17-4826-9BE4-A1664C62A1DA}">
      <dgm:prSet phldrT="[Texte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2200" dirty="0" smtClean="0"/>
            <a:t>WAP 2.0</a:t>
          </a:r>
          <a:endParaRPr lang="fr-FR" sz="2200" dirty="0"/>
        </a:p>
      </dgm:t>
    </dgm:pt>
    <dgm:pt modelId="{4059D1A8-8918-415B-856E-57B59F730DF6}" type="parTrans" cxnId="{7A8F20A1-AD95-4907-BBD2-AE909E126CE3}">
      <dgm:prSet/>
      <dgm:spPr/>
      <dgm:t>
        <a:bodyPr/>
        <a:lstStyle/>
        <a:p>
          <a:endParaRPr lang="fr-FR"/>
        </a:p>
      </dgm:t>
    </dgm:pt>
    <dgm:pt modelId="{93698EB2-9E56-49ED-A085-F9A8D00DB672}" type="sibTrans" cxnId="{7A8F20A1-AD95-4907-BBD2-AE909E126CE3}">
      <dgm:prSet/>
      <dgm:spPr/>
      <dgm:t>
        <a:bodyPr/>
        <a:lstStyle/>
        <a:p>
          <a:endParaRPr lang="fr-FR"/>
        </a:p>
      </dgm:t>
    </dgm:pt>
    <dgm:pt modelId="{7C30886D-B210-4D49-BF1A-DD33DFE231F7}">
      <dgm:prSet phldrT="[Texte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2200" dirty="0" smtClean="0"/>
            <a:t>XHTML Mobile Profile</a:t>
          </a:r>
          <a:endParaRPr lang="fr-FR" sz="2200" dirty="0"/>
        </a:p>
      </dgm:t>
    </dgm:pt>
    <dgm:pt modelId="{6DD757DA-D582-164E-8A07-C87F4EC448BF}" type="parTrans" cxnId="{DC895A4F-79A6-A045-9BC3-F6138343CBD0}">
      <dgm:prSet/>
      <dgm:spPr/>
      <dgm:t>
        <a:bodyPr/>
        <a:lstStyle/>
        <a:p>
          <a:endParaRPr lang="en-US"/>
        </a:p>
      </dgm:t>
    </dgm:pt>
    <dgm:pt modelId="{E04174C7-DF45-0C42-81DF-0C7928702D3D}" type="sibTrans" cxnId="{DC895A4F-79A6-A045-9BC3-F6138343CBD0}">
      <dgm:prSet/>
      <dgm:spPr/>
      <dgm:t>
        <a:bodyPr/>
        <a:lstStyle/>
        <a:p>
          <a:endParaRPr lang="en-US"/>
        </a:p>
      </dgm:t>
    </dgm:pt>
    <dgm:pt modelId="{931D7C4C-AAB8-AF47-8B82-8CF0755194F1}">
      <dgm:prSet phldrT="[Texte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2200" dirty="0" smtClean="0"/>
            <a:t>WAP Forum joins the Open Mobile Alliance</a:t>
          </a:r>
          <a:endParaRPr lang="fr-FR" sz="2200" dirty="0"/>
        </a:p>
      </dgm:t>
    </dgm:pt>
    <dgm:pt modelId="{E113201F-EF2E-6748-94AA-F6EDEA04A9E2}" type="parTrans" cxnId="{912E510D-0518-DD43-A763-F5ADBC100104}">
      <dgm:prSet/>
      <dgm:spPr/>
      <dgm:t>
        <a:bodyPr/>
        <a:lstStyle/>
        <a:p>
          <a:endParaRPr lang="en-US"/>
        </a:p>
      </dgm:t>
    </dgm:pt>
    <dgm:pt modelId="{396A36C8-0375-EE4D-B955-DB3C456E363D}" type="sibTrans" cxnId="{912E510D-0518-DD43-A763-F5ADBC100104}">
      <dgm:prSet/>
      <dgm:spPr/>
      <dgm:t>
        <a:bodyPr/>
        <a:lstStyle/>
        <a:p>
          <a:endParaRPr lang="en-US"/>
        </a:p>
      </dgm:t>
    </dgm:pt>
    <dgm:pt modelId="{E95DEFE7-1D8C-4781-B897-BBD6AFCFF65B}" type="pres">
      <dgm:prSet presAssocID="{763E8564-8C0D-4207-972A-E61541FB0532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92D7366B-C884-4440-A1AC-E2356C79D967}" type="pres">
      <dgm:prSet presAssocID="{B4FD2E32-EF62-4911-B0F8-34BF5CB4FC8E}" presName="composite" presStyleCnt="0"/>
      <dgm:spPr/>
    </dgm:pt>
    <dgm:pt modelId="{AAE61154-5731-4FDF-AC56-F291AEF0015B}" type="pres">
      <dgm:prSet presAssocID="{B4FD2E32-EF62-4911-B0F8-34BF5CB4FC8E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F17D164-84BA-4764-86C8-2633A57BABE9}" type="pres">
      <dgm:prSet presAssocID="{B4FD2E32-EF62-4911-B0F8-34BF5CB4FC8E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9E28E5-8EB5-4FE3-BDB1-D06B115397DC}" type="pres">
      <dgm:prSet presAssocID="{3070794B-41CD-4325-A928-DAD231D395F3}" presName="sp" presStyleCnt="0"/>
      <dgm:spPr/>
    </dgm:pt>
    <dgm:pt modelId="{C0812F44-05C6-4422-9382-FF9A25B032D0}" type="pres">
      <dgm:prSet presAssocID="{BB871171-14C5-437E-BF98-D3A951D0363D}" presName="composite" presStyleCnt="0"/>
      <dgm:spPr/>
    </dgm:pt>
    <dgm:pt modelId="{A46D0DE9-E70C-4651-B840-764576A9CE30}" type="pres">
      <dgm:prSet presAssocID="{BB871171-14C5-437E-BF98-D3A951D0363D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106CE61-C786-48D2-B9B0-BE2D4369FC1F}" type="pres">
      <dgm:prSet presAssocID="{BB871171-14C5-437E-BF98-D3A951D0363D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60BEC5A-3E18-4B91-8F16-DEC9AC171897}" type="pres">
      <dgm:prSet presAssocID="{93D15FF8-776E-4A29-A241-7B18AACEA962}" presName="sp" presStyleCnt="0"/>
      <dgm:spPr/>
    </dgm:pt>
    <dgm:pt modelId="{AE226597-16C9-4268-91BE-70A27BB2A0D6}" type="pres">
      <dgm:prSet presAssocID="{91407B02-D283-4045-A630-94E267482E48}" presName="composite" presStyleCnt="0"/>
      <dgm:spPr/>
    </dgm:pt>
    <dgm:pt modelId="{281FC438-F9DE-4147-B08E-5C0D57EA0FDC}" type="pres">
      <dgm:prSet presAssocID="{91407B02-D283-4045-A630-94E267482E48}" presName="parentText" presStyleLbl="alignNode1" presStyleIdx="2" presStyleCnt="3" custScaleY="138991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70F92F7-83D2-479C-A594-4263402A5D47}" type="pres">
      <dgm:prSet presAssocID="{91407B02-D283-4045-A630-94E267482E48}" presName="descendantText" presStyleLbl="alignAcc1" presStyleIdx="2" presStyleCnt="3" custScaleY="16027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DC400AEB-7A73-4BFE-8CE3-C1961DBE6489}" srcId="{763E8564-8C0D-4207-972A-E61541FB0532}" destId="{91407B02-D283-4045-A630-94E267482E48}" srcOrd="2" destOrd="0" parTransId="{6BEAD729-C542-4FC2-B539-6A0F508E523D}" sibTransId="{8236566C-AD59-4196-9E66-8EBF6D95373F}"/>
    <dgm:cxn modelId="{136576CF-A12F-B34F-8BA9-384879707F20}" type="presOf" srcId="{931D7C4C-AAB8-AF47-8B82-8CF0755194F1}" destId="{370F92F7-83D2-479C-A594-4263402A5D47}" srcOrd="0" destOrd="2" presId="urn:microsoft.com/office/officeart/2005/8/layout/chevron2"/>
    <dgm:cxn modelId="{147AA715-9012-4D8C-BC2F-DE172F5608E5}" srcId="{B4FD2E32-EF62-4911-B0F8-34BF5CB4FC8E}" destId="{9675F2E8-2275-4278-A8CB-EA4CE0AD01E2}" srcOrd="0" destOrd="0" parTransId="{AAD47362-C7E6-45A4-B614-B3136FBC992B}" sibTransId="{600E9E88-609F-4915-827B-D80FC5825339}"/>
    <dgm:cxn modelId="{C242F448-D27E-4E0E-94ED-CD1175EFB0DC}" srcId="{BB871171-14C5-437E-BF98-D3A951D0363D}" destId="{F45F08BC-F1EC-4B82-A00B-B057F0A3FD25}" srcOrd="0" destOrd="0" parTransId="{1EB757F7-2729-4E6F-BC0B-58066CA4E51E}" sibTransId="{363F2CA6-9C1A-4D52-B128-577DCBF76E06}"/>
    <dgm:cxn modelId="{4B456E2F-791D-AB42-8D57-AD005CFD9840}" type="presOf" srcId="{B4FD2E32-EF62-4911-B0F8-34BF5CB4FC8E}" destId="{AAE61154-5731-4FDF-AC56-F291AEF0015B}" srcOrd="0" destOrd="0" presId="urn:microsoft.com/office/officeart/2005/8/layout/chevron2"/>
    <dgm:cxn modelId="{DC895A4F-79A6-A045-9BC3-F6138343CBD0}" srcId="{91407B02-D283-4045-A630-94E267482E48}" destId="{7C30886D-B210-4D49-BF1A-DD33DFE231F7}" srcOrd="1" destOrd="0" parTransId="{6DD757DA-D582-164E-8A07-C87F4EC448BF}" sibTransId="{E04174C7-DF45-0C42-81DF-0C7928702D3D}"/>
    <dgm:cxn modelId="{A8C8DB0E-D77E-D445-A569-A78A1284555E}" type="presOf" srcId="{F45F08BC-F1EC-4B82-A00B-B057F0A3FD25}" destId="{5106CE61-C786-48D2-B9B0-BE2D4369FC1F}" srcOrd="0" destOrd="0" presId="urn:microsoft.com/office/officeart/2005/8/layout/chevron2"/>
    <dgm:cxn modelId="{49E6F605-A8EF-5F4A-9150-53117285DE2B}" type="presOf" srcId="{9675F2E8-2275-4278-A8CB-EA4CE0AD01E2}" destId="{7F17D164-84BA-4764-86C8-2633A57BABE9}" srcOrd="0" destOrd="0" presId="urn:microsoft.com/office/officeart/2005/8/layout/chevron2"/>
    <dgm:cxn modelId="{D3023837-B655-DB44-9FA2-F1EBFC6C0944}" type="presOf" srcId="{91407B02-D283-4045-A630-94E267482E48}" destId="{281FC438-F9DE-4147-B08E-5C0D57EA0FDC}" srcOrd="0" destOrd="0" presId="urn:microsoft.com/office/officeart/2005/8/layout/chevron2"/>
    <dgm:cxn modelId="{139C5978-A4A8-0B45-B016-D8008FDDC69A}" type="presOf" srcId="{927DE1DE-1F17-4826-9BE4-A1664C62A1DA}" destId="{370F92F7-83D2-479C-A594-4263402A5D47}" srcOrd="0" destOrd="0" presId="urn:microsoft.com/office/officeart/2005/8/layout/chevron2"/>
    <dgm:cxn modelId="{45E28546-CDFB-A343-8F33-DAB7B2EF7E30}" type="presOf" srcId="{763E8564-8C0D-4207-972A-E61541FB0532}" destId="{E95DEFE7-1D8C-4781-B897-BBD6AFCFF65B}" srcOrd="0" destOrd="0" presId="urn:microsoft.com/office/officeart/2005/8/layout/chevron2"/>
    <dgm:cxn modelId="{3028C17E-211E-433F-BFEF-5B43E07C0A1F}" srcId="{763E8564-8C0D-4207-972A-E61541FB0532}" destId="{BB871171-14C5-437E-BF98-D3A951D0363D}" srcOrd="1" destOrd="0" parTransId="{64D45747-1CD7-40E7-9782-94CC3217E720}" sibTransId="{93D15FF8-776E-4A29-A241-7B18AACEA962}"/>
    <dgm:cxn modelId="{BE2E1E5F-196F-493A-AAB3-4FA4B8998883}" srcId="{763E8564-8C0D-4207-972A-E61541FB0532}" destId="{B4FD2E32-EF62-4911-B0F8-34BF5CB4FC8E}" srcOrd="0" destOrd="0" parTransId="{3128175A-8D01-4C51-A2B1-FEE2DB3FD0D7}" sibTransId="{3070794B-41CD-4325-A928-DAD231D395F3}"/>
    <dgm:cxn modelId="{912E510D-0518-DD43-A763-F5ADBC100104}" srcId="{91407B02-D283-4045-A630-94E267482E48}" destId="{931D7C4C-AAB8-AF47-8B82-8CF0755194F1}" srcOrd="2" destOrd="0" parTransId="{E113201F-EF2E-6748-94AA-F6EDEA04A9E2}" sibTransId="{396A36C8-0375-EE4D-B955-DB3C456E363D}"/>
    <dgm:cxn modelId="{96BAF09B-D451-A94F-AE3A-9D4F94430624}" type="presOf" srcId="{BB871171-14C5-437E-BF98-D3A951D0363D}" destId="{A46D0DE9-E70C-4651-B840-764576A9CE30}" srcOrd="0" destOrd="0" presId="urn:microsoft.com/office/officeart/2005/8/layout/chevron2"/>
    <dgm:cxn modelId="{7A8F20A1-AD95-4907-BBD2-AE909E126CE3}" srcId="{91407B02-D283-4045-A630-94E267482E48}" destId="{927DE1DE-1F17-4826-9BE4-A1664C62A1DA}" srcOrd="0" destOrd="0" parTransId="{4059D1A8-8918-415B-856E-57B59F730DF6}" sibTransId="{93698EB2-9E56-49ED-A085-F9A8D00DB672}"/>
    <dgm:cxn modelId="{50A64112-AE37-9346-97C4-2E83F785FB65}" type="presOf" srcId="{7C30886D-B210-4D49-BF1A-DD33DFE231F7}" destId="{370F92F7-83D2-479C-A594-4263402A5D47}" srcOrd="0" destOrd="1" presId="urn:microsoft.com/office/officeart/2005/8/layout/chevron2"/>
    <dgm:cxn modelId="{591DEE2D-D22E-2F4B-AACD-78AF81F819C8}" type="presParOf" srcId="{E95DEFE7-1D8C-4781-B897-BBD6AFCFF65B}" destId="{92D7366B-C884-4440-A1AC-E2356C79D967}" srcOrd="0" destOrd="0" presId="urn:microsoft.com/office/officeart/2005/8/layout/chevron2"/>
    <dgm:cxn modelId="{FABDD700-1A1C-AB49-B88D-8B621C52CC13}" type="presParOf" srcId="{92D7366B-C884-4440-A1AC-E2356C79D967}" destId="{AAE61154-5731-4FDF-AC56-F291AEF0015B}" srcOrd="0" destOrd="0" presId="urn:microsoft.com/office/officeart/2005/8/layout/chevron2"/>
    <dgm:cxn modelId="{5070EC13-75EF-F348-A93C-105AEF669837}" type="presParOf" srcId="{92D7366B-C884-4440-A1AC-E2356C79D967}" destId="{7F17D164-84BA-4764-86C8-2633A57BABE9}" srcOrd="1" destOrd="0" presId="urn:microsoft.com/office/officeart/2005/8/layout/chevron2"/>
    <dgm:cxn modelId="{52C9C36F-64D9-6341-B8C6-DE943CFA59F0}" type="presParOf" srcId="{E95DEFE7-1D8C-4781-B897-BBD6AFCFF65B}" destId="{1B9E28E5-8EB5-4FE3-BDB1-D06B115397DC}" srcOrd="1" destOrd="0" presId="urn:microsoft.com/office/officeart/2005/8/layout/chevron2"/>
    <dgm:cxn modelId="{871FB790-7F9A-064A-AAC3-E4A7DDE275AC}" type="presParOf" srcId="{E95DEFE7-1D8C-4781-B897-BBD6AFCFF65B}" destId="{C0812F44-05C6-4422-9382-FF9A25B032D0}" srcOrd="2" destOrd="0" presId="urn:microsoft.com/office/officeart/2005/8/layout/chevron2"/>
    <dgm:cxn modelId="{1E6FD181-BFC7-0240-B10E-325CBFAEE03A}" type="presParOf" srcId="{C0812F44-05C6-4422-9382-FF9A25B032D0}" destId="{A46D0DE9-E70C-4651-B840-764576A9CE30}" srcOrd="0" destOrd="0" presId="urn:microsoft.com/office/officeart/2005/8/layout/chevron2"/>
    <dgm:cxn modelId="{A1C32BA8-06C7-8540-8E4B-E2C0D80B6619}" type="presParOf" srcId="{C0812F44-05C6-4422-9382-FF9A25B032D0}" destId="{5106CE61-C786-48D2-B9B0-BE2D4369FC1F}" srcOrd="1" destOrd="0" presId="urn:microsoft.com/office/officeart/2005/8/layout/chevron2"/>
    <dgm:cxn modelId="{00116D4B-6202-F943-954E-ABB3649C7C05}" type="presParOf" srcId="{E95DEFE7-1D8C-4781-B897-BBD6AFCFF65B}" destId="{960BEC5A-3E18-4B91-8F16-DEC9AC171897}" srcOrd="3" destOrd="0" presId="urn:microsoft.com/office/officeart/2005/8/layout/chevron2"/>
    <dgm:cxn modelId="{E4A6645E-AF5C-974A-9C93-521A03AC2A65}" type="presParOf" srcId="{E95DEFE7-1D8C-4781-B897-BBD6AFCFF65B}" destId="{AE226597-16C9-4268-91BE-70A27BB2A0D6}" srcOrd="4" destOrd="0" presId="urn:microsoft.com/office/officeart/2005/8/layout/chevron2"/>
    <dgm:cxn modelId="{298EC7B6-7B57-5042-B20F-38E95814A69F}" type="presParOf" srcId="{AE226597-16C9-4268-91BE-70A27BB2A0D6}" destId="{281FC438-F9DE-4147-B08E-5C0D57EA0FDC}" srcOrd="0" destOrd="0" presId="urn:microsoft.com/office/officeart/2005/8/layout/chevron2"/>
    <dgm:cxn modelId="{ED2A83AA-CDBE-1A4C-8E21-B523E7DD7792}" type="presParOf" srcId="{AE226597-16C9-4268-91BE-70A27BB2A0D6}" destId="{370F92F7-83D2-479C-A594-4263402A5D4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3E8564-8C0D-4207-972A-E61541FB0532}" type="doc">
      <dgm:prSet loTypeId="urn:microsoft.com/office/officeart/2005/8/layout/chevron2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fr-FR"/>
        </a:p>
      </dgm:t>
    </dgm:pt>
    <dgm:pt modelId="{B4FD2E32-EF62-4911-B0F8-34BF5CB4FC8E}">
      <dgm:prSet phldrT="[Texte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sz="2200" dirty="0" smtClean="0"/>
            <a:t>2001</a:t>
          </a:r>
          <a:endParaRPr lang="fr-FR" sz="1700" dirty="0"/>
        </a:p>
      </dgm:t>
    </dgm:pt>
    <dgm:pt modelId="{3128175A-8D01-4C51-A2B1-FEE2DB3FD0D7}" type="parTrans" cxnId="{BE2E1E5F-196F-493A-AAB3-4FA4B8998883}">
      <dgm:prSet/>
      <dgm:spPr/>
      <dgm:t>
        <a:bodyPr/>
        <a:lstStyle/>
        <a:p>
          <a:endParaRPr lang="fr-FR"/>
        </a:p>
      </dgm:t>
    </dgm:pt>
    <dgm:pt modelId="{3070794B-41CD-4325-A928-DAD231D395F3}" type="sibTrans" cxnId="{BE2E1E5F-196F-493A-AAB3-4FA4B8998883}">
      <dgm:prSet/>
      <dgm:spPr/>
      <dgm:t>
        <a:bodyPr/>
        <a:lstStyle/>
        <a:p>
          <a:endParaRPr lang="fr-FR"/>
        </a:p>
      </dgm:t>
    </dgm:pt>
    <dgm:pt modelId="{9675F2E8-2275-4278-A8CB-EA4CE0AD01E2}">
      <dgm:prSet phldrT="[Texte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200" dirty="0" smtClean="0"/>
            <a:t>XHTML Basic 1.0</a:t>
          </a:r>
          <a:endParaRPr lang="fr-FR" sz="2200" dirty="0"/>
        </a:p>
      </dgm:t>
    </dgm:pt>
    <dgm:pt modelId="{AAD47362-C7E6-45A4-B614-B3136FBC992B}" type="parTrans" cxnId="{147AA715-9012-4D8C-BC2F-DE172F5608E5}">
      <dgm:prSet/>
      <dgm:spPr/>
      <dgm:t>
        <a:bodyPr/>
        <a:lstStyle/>
        <a:p>
          <a:endParaRPr lang="fr-FR"/>
        </a:p>
      </dgm:t>
    </dgm:pt>
    <dgm:pt modelId="{600E9E88-609F-4915-827B-D80FC5825339}" type="sibTrans" cxnId="{147AA715-9012-4D8C-BC2F-DE172F5608E5}">
      <dgm:prSet/>
      <dgm:spPr/>
      <dgm:t>
        <a:bodyPr/>
        <a:lstStyle/>
        <a:p>
          <a:endParaRPr lang="fr-FR"/>
        </a:p>
      </dgm:t>
    </dgm:pt>
    <dgm:pt modelId="{BB871171-14C5-437E-BF98-D3A951D0363D}">
      <dgm:prSet phldrT="[Texte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sz="2200" dirty="0" smtClean="0"/>
            <a:t>2004</a:t>
          </a:r>
          <a:endParaRPr lang="fr-FR" sz="2200" dirty="0"/>
        </a:p>
      </dgm:t>
    </dgm:pt>
    <dgm:pt modelId="{64D45747-1CD7-40E7-9782-94CC3217E720}" type="parTrans" cxnId="{3028C17E-211E-433F-BFEF-5B43E07C0A1F}">
      <dgm:prSet/>
      <dgm:spPr/>
      <dgm:t>
        <a:bodyPr/>
        <a:lstStyle/>
        <a:p>
          <a:endParaRPr lang="fr-FR"/>
        </a:p>
      </dgm:t>
    </dgm:pt>
    <dgm:pt modelId="{93D15FF8-776E-4A29-A241-7B18AACEA962}" type="sibTrans" cxnId="{3028C17E-211E-433F-BFEF-5B43E07C0A1F}">
      <dgm:prSet/>
      <dgm:spPr/>
      <dgm:t>
        <a:bodyPr/>
        <a:lstStyle/>
        <a:p>
          <a:endParaRPr lang="fr-FR"/>
        </a:p>
      </dgm:t>
    </dgm:pt>
    <dgm:pt modelId="{F45F08BC-F1EC-4B82-A00B-B057F0A3FD25}">
      <dgm:prSet phldrT="[Texte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200" dirty="0" smtClean="0"/>
            <a:t>Creation of the WHATWG</a:t>
          </a:r>
          <a:endParaRPr lang="fr-FR" sz="2200" dirty="0"/>
        </a:p>
      </dgm:t>
    </dgm:pt>
    <dgm:pt modelId="{1EB757F7-2729-4E6F-BC0B-58066CA4E51E}" type="parTrans" cxnId="{C242F448-D27E-4E0E-94ED-CD1175EFB0DC}">
      <dgm:prSet/>
      <dgm:spPr/>
      <dgm:t>
        <a:bodyPr/>
        <a:lstStyle/>
        <a:p>
          <a:endParaRPr lang="fr-FR"/>
        </a:p>
      </dgm:t>
    </dgm:pt>
    <dgm:pt modelId="{363F2CA6-9C1A-4D52-B128-577DCBF76E06}" type="sibTrans" cxnId="{C242F448-D27E-4E0E-94ED-CD1175EFB0DC}">
      <dgm:prSet/>
      <dgm:spPr/>
      <dgm:t>
        <a:bodyPr/>
        <a:lstStyle/>
        <a:p>
          <a:endParaRPr lang="fr-FR"/>
        </a:p>
      </dgm:t>
    </dgm:pt>
    <dgm:pt modelId="{4D4E8C1C-A1B5-AC45-81DB-E5FF07CEA284}">
      <dgm:prSet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200" dirty="0" smtClean="0"/>
            <a:t>2007</a:t>
          </a:r>
          <a:endParaRPr lang="en-US" sz="2200" dirty="0"/>
        </a:p>
      </dgm:t>
    </dgm:pt>
    <dgm:pt modelId="{C3F7255C-1E28-F543-859B-8DEB18053357}" type="parTrans" cxnId="{B4B50569-A4B3-FE48-B977-5927FB5F24E1}">
      <dgm:prSet/>
      <dgm:spPr/>
      <dgm:t>
        <a:bodyPr/>
        <a:lstStyle/>
        <a:p>
          <a:endParaRPr lang="en-US"/>
        </a:p>
      </dgm:t>
    </dgm:pt>
    <dgm:pt modelId="{DEFDD98E-441B-6843-9BB8-217000558D2F}" type="sibTrans" cxnId="{B4B50569-A4B3-FE48-B977-5927FB5F24E1}">
      <dgm:prSet/>
      <dgm:spPr/>
      <dgm:t>
        <a:bodyPr/>
        <a:lstStyle/>
        <a:p>
          <a:endParaRPr lang="en-US"/>
        </a:p>
      </dgm:t>
    </dgm:pt>
    <dgm:pt modelId="{8991159A-86CC-1548-8671-54F6091E7154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2200" dirty="0" smtClean="0"/>
            <a:t>The W3C </a:t>
          </a:r>
          <a:r>
            <a:rPr lang="fr-FR" sz="2200" dirty="0" err="1" smtClean="0"/>
            <a:t>adopts</a:t>
          </a:r>
          <a:r>
            <a:rPr lang="fr-FR" sz="2200" dirty="0" smtClean="0"/>
            <a:t> the WHATWG HTML5</a:t>
          </a:r>
          <a:endParaRPr lang="en-US" sz="2200" dirty="0"/>
        </a:p>
      </dgm:t>
    </dgm:pt>
    <dgm:pt modelId="{6659AE96-DE21-9C4F-8630-9BCF4C13D613}" type="parTrans" cxnId="{A8C62A18-C101-AE43-9786-3E6706CE8963}">
      <dgm:prSet/>
      <dgm:spPr/>
      <dgm:t>
        <a:bodyPr/>
        <a:lstStyle/>
        <a:p>
          <a:endParaRPr lang="en-US"/>
        </a:p>
      </dgm:t>
    </dgm:pt>
    <dgm:pt modelId="{0A69E999-5369-CC41-86F0-CB3F5C224599}" type="sibTrans" cxnId="{A8C62A18-C101-AE43-9786-3E6706CE8963}">
      <dgm:prSet/>
      <dgm:spPr/>
      <dgm:t>
        <a:bodyPr/>
        <a:lstStyle/>
        <a:p>
          <a:endParaRPr lang="en-US"/>
        </a:p>
      </dgm:t>
    </dgm:pt>
    <dgm:pt modelId="{8C9AFBE0-3328-8841-8F7D-AD9A1763EAE5}">
      <dgm:prSet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200" dirty="0" smtClean="0"/>
            <a:t>2008</a:t>
          </a:r>
          <a:endParaRPr lang="en-US" sz="2200" dirty="0"/>
        </a:p>
      </dgm:t>
    </dgm:pt>
    <dgm:pt modelId="{9AC6B2D6-E9CF-AF4D-AE12-0C1F1D6854BB}" type="parTrans" cxnId="{4A261E9B-D0C6-CE43-876C-E8FB4FA4AA6A}">
      <dgm:prSet/>
      <dgm:spPr/>
      <dgm:t>
        <a:bodyPr/>
        <a:lstStyle/>
        <a:p>
          <a:endParaRPr lang="en-US"/>
        </a:p>
      </dgm:t>
    </dgm:pt>
    <dgm:pt modelId="{30DBBEA6-05CF-814D-912D-6240D1BBEC71}" type="sibTrans" cxnId="{4A261E9B-D0C6-CE43-876C-E8FB4FA4AA6A}">
      <dgm:prSet/>
      <dgm:spPr/>
      <dgm:t>
        <a:bodyPr/>
        <a:lstStyle/>
        <a:p>
          <a:endParaRPr lang="en-US"/>
        </a:p>
      </dgm:t>
    </dgm:pt>
    <dgm:pt modelId="{F7A7D1D0-FCE5-D646-BB64-2B27AFF8CA31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200" dirty="0" smtClean="0"/>
            <a:t>XHTML Basic 1.1</a:t>
          </a:r>
          <a:endParaRPr lang="en-US" sz="2200" dirty="0"/>
        </a:p>
      </dgm:t>
    </dgm:pt>
    <dgm:pt modelId="{920E0FF7-B4E0-5F4B-953D-1A483E068556}" type="parTrans" cxnId="{368D779D-4456-8248-8791-05496C964476}">
      <dgm:prSet/>
      <dgm:spPr/>
      <dgm:t>
        <a:bodyPr/>
        <a:lstStyle/>
        <a:p>
          <a:endParaRPr lang="en-US"/>
        </a:p>
      </dgm:t>
    </dgm:pt>
    <dgm:pt modelId="{B2064A38-2DD7-0143-9D5B-96EFAF030545}" type="sibTrans" cxnId="{368D779D-4456-8248-8791-05496C964476}">
      <dgm:prSet/>
      <dgm:spPr/>
      <dgm:t>
        <a:bodyPr/>
        <a:lstStyle/>
        <a:p>
          <a:endParaRPr lang="en-US"/>
        </a:p>
      </dgm:t>
    </dgm:pt>
    <dgm:pt modelId="{D17DCDC3-3DC6-8E42-9D1F-70E14477A0F6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200" dirty="0" smtClean="0"/>
            <a:t>XHTML MP 1.2</a:t>
          </a:r>
          <a:endParaRPr lang="en-US" sz="2200" dirty="0"/>
        </a:p>
      </dgm:t>
    </dgm:pt>
    <dgm:pt modelId="{3808EE76-774E-C84B-85E8-C1CB3A4582C8}" type="parTrans" cxnId="{1FF9A347-C946-174C-9C54-66B2B078BCCB}">
      <dgm:prSet/>
      <dgm:spPr/>
      <dgm:t>
        <a:bodyPr/>
        <a:lstStyle/>
        <a:p>
          <a:endParaRPr lang="en-US"/>
        </a:p>
      </dgm:t>
    </dgm:pt>
    <dgm:pt modelId="{34D5FE44-EB5E-CF42-A4E2-06189BA4CF8A}" type="sibTrans" cxnId="{1FF9A347-C946-174C-9C54-66B2B078BCCB}">
      <dgm:prSet/>
      <dgm:spPr/>
      <dgm:t>
        <a:bodyPr/>
        <a:lstStyle/>
        <a:p>
          <a:endParaRPr lang="en-US"/>
        </a:p>
      </dgm:t>
    </dgm:pt>
    <dgm:pt modelId="{E95DEFE7-1D8C-4781-B897-BBD6AFCFF65B}" type="pres">
      <dgm:prSet presAssocID="{763E8564-8C0D-4207-972A-E61541FB0532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92D7366B-C884-4440-A1AC-E2356C79D967}" type="pres">
      <dgm:prSet presAssocID="{B4FD2E32-EF62-4911-B0F8-34BF5CB4FC8E}" presName="composite" presStyleCnt="0"/>
      <dgm:spPr/>
    </dgm:pt>
    <dgm:pt modelId="{AAE61154-5731-4FDF-AC56-F291AEF0015B}" type="pres">
      <dgm:prSet presAssocID="{B4FD2E32-EF62-4911-B0F8-34BF5CB4FC8E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F17D164-84BA-4764-86C8-2633A57BABE9}" type="pres">
      <dgm:prSet presAssocID="{B4FD2E32-EF62-4911-B0F8-34BF5CB4FC8E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9E28E5-8EB5-4FE3-BDB1-D06B115397DC}" type="pres">
      <dgm:prSet presAssocID="{3070794B-41CD-4325-A928-DAD231D395F3}" presName="sp" presStyleCnt="0"/>
      <dgm:spPr/>
    </dgm:pt>
    <dgm:pt modelId="{C0812F44-05C6-4422-9382-FF9A25B032D0}" type="pres">
      <dgm:prSet presAssocID="{BB871171-14C5-437E-BF98-D3A951D0363D}" presName="composite" presStyleCnt="0"/>
      <dgm:spPr/>
    </dgm:pt>
    <dgm:pt modelId="{A46D0DE9-E70C-4651-B840-764576A9CE30}" type="pres">
      <dgm:prSet presAssocID="{BB871171-14C5-437E-BF98-D3A951D0363D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106CE61-C786-48D2-B9B0-BE2D4369FC1F}" type="pres">
      <dgm:prSet presAssocID="{BB871171-14C5-437E-BF98-D3A951D0363D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60BEC5A-3E18-4B91-8F16-DEC9AC171897}" type="pres">
      <dgm:prSet presAssocID="{93D15FF8-776E-4A29-A241-7B18AACEA962}" presName="sp" presStyleCnt="0"/>
      <dgm:spPr/>
    </dgm:pt>
    <dgm:pt modelId="{DA1BF81E-96D6-9543-A618-E75F667B57FA}" type="pres">
      <dgm:prSet presAssocID="{4D4E8C1C-A1B5-AC45-81DB-E5FF07CEA284}" presName="composite" presStyleCnt="0"/>
      <dgm:spPr/>
    </dgm:pt>
    <dgm:pt modelId="{7AA84958-5538-BA4D-8012-8FA3F127D4FB}" type="pres">
      <dgm:prSet presAssocID="{4D4E8C1C-A1B5-AC45-81DB-E5FF07CEA284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B207CE-8FBB-DE4C-8F87-92EEA73BA8C8}" type="pres">
      <dgm:prSet presAssocID="{4D4E8C1C-A1B5-AC45-81DB-E5FF07CEA284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F0E2E4-3FEF-C646-B9DB-34EC63EA3D82}" type="pres">
      <dgm:prSet presAssocID="{DEFDD98E-441B-6843-9BB8-217000558D2F}" presName="sp" presStyleCnt="0"/>
      <dgm:spPr/>
    </dgm:pt>
    <dgm:pt modelId="{9BB86DF4-98C8-4849-953C-B3BC7C10189B}" type="pres">
      <dgm:prSet presAssocID="{8C9AFBE0-3328-8841-8F7D-AD9A1763EAE5}" presName="composite" presStyleCnt="0"/>
      <dgm:spPr/>
    </dgm:pt>
    <dgm:pt modelId="{B26D2025-AD42-9E43-9674-B46ED7FD633E}" type="pres">
      <dgm:prSet presAssocID="{8C9AFBE0-3328-8841-8F7D-AD9A1763EAE5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E55BF3-8181-9440-BD09-811CD93B6890}" type="pres">
      <dgm:prSet presAssocID="{8C9AFBE0-3328-8841-8F7D-AD9A1763EAE5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7D82A35-3116-BC41-8BE1-1B70C853792D}" type="presOf" srcId="{F45F08BC-F1EC-4B82-A00B-B057F0A3FD25}" destId="{5106CE61-C786-48D2-B9B0-BE2D4369FC1F}" srcOrd="0" destOrd="0" presId="urn:microsoft.com/office/officeart/2005/8/layout/chevron2"/>
    <dgm:cxn modelId="{368D779D-4456-8248-8791-05496C964476}" srcId="{8C9AFBE0-3328-8841-8F7D-AD9A1763EAE5}" destId="{F7A7D1D0-FCE5-D646-BB64-2B27AFF8CA31}" srcOrd="0" destOrd="0" parTransId="{920E0FF7-B4E0-5F4B-953D-1A483E068556}" sibTransId="{B2064A38-2DD7-0143-9D5B-96EFAF030545}"/>
    <dgm:cxn modelId="{B088BC2D-41D1-3E41-9E93-833677FD7C06}" type="presOf" srcId="{BB871171-14C5-437E-BF98-D3A951D0363D}" destId="{A46D0DE9-E70C-4651-B840-764576A9CE30}" srcOrd="0" destOrd="0" presId="urn:microsoft.com/office/officeart/2005/8/layout/chevron2"/>
    <dgm:cxn modelId="{0453EEE6-DD89-534F-9075-7847B8154AA6}" type="presOf" srcId="{B4FD2E32-EF62-4911-B0F8-34BF5CB4FC8E}" destId="{AAE61154-5731-4FDF-AC56-F291AEF0015B}" srcOrd="0" destOrd="0" presId="urn:microsoft.com/office/officeart/2005/8/layout/chevron2"/>
    <dgm:cxn modelId="{147AA715-9012-4D8C-BC2F-DE172F5608E5}" srcId="{B4FD2E32-EF62-4911-B0F8-34BF5CB4FC8E}" destId="{9675F2E8-2275-4278-A8CB-EA4CE0AD01E2}" srcOrd="0" destOrd="0" parTransId="{AAD47362-C7E6-45A4-B614-B3136FBC992B}" sibTransId="{600E9E88-609F-4915-827B-D80FC5825339}"/>
    <dgm:cxn modelId="{C242F448-D27E-4E0E-94ED-CD1175EFB0DC}" srcId="{BB871171-14C5-437E-BF98-D3A951D0363D}" destId="{F45F08BC-F1EC-4B82-A00B-B057F0A3FD25}" srcOrd="0" destOrd="0" parTransId="{1EB757F7-2729-4E6F-BC0B-58066CA4E51E}" sibTransId="{363F2CA6-9C1A-4D52-B128-577DCBF76E06}"/>
    <dgm:cxn modelId="{98676B04-B286-2D4B-B67A-8C668A8537CC}" type="presOf" srcId="{4D4E8C1C-A1B5-AC45-81DB-E5FF07CEA284}" destId="{7AA84958-5538-BA4D-8012-8FA3F127D4FB}" srcOrd="0" destOrd="0" presId="urn:microsoft.com/office/officeart/2005/8/layout/chevron2"/>
    <dgm:cxn modelId="{C68FC128-3F20-9745-85E7-C289D1E02171}" type="presOf" srcId="{8C9AFBE0-3328-8841-8F7D-AD9A1763EAE5}" destId="{B26D2025-AD42-9E43-9674-B46ED7FD633E}" srcOrd="0" destOrd="0" presId="urn:microsoft.com/office/officeart/2005/8/layout/chevron2"/>
    <dgm:cxn modelId="{AA73BF8C-D9BB-2542-AD64-794BA72E38F0}" type="presOf" srcId="{F7A7D1D0-FCE5-D646-BB64-2B27AFF8CA31}" destId="{0BE55BF3-8181-9440-BD09-811CD93B6890}" srcOrd="0" destOrd="0" presId="urn:microsoft.com/office/officeart/2005/8/layout/chevron2"/>
    <dgm:cxn modelId="{1FF9A347-C946-174C-9C54-66B2B078BCCB}" srcId="{8C9AFBE0-3328-8841-8F7D-AD9A1763EAE5}" destId="{D17DCDC3-3DC6-8E42-9D1F-70E14477A0F6}" srcOrd="1" destOrd="0" parTransId="{3808EE76-774E-C84B-85E8-C1CB3A4582C8}" sibTransId="{34D5FE44-EB5E-CF42-A4E2-06189BA4CF8A}"/>
    <dgm:cxn modelId="{C9FDE455-5F2B-1545-8244-35ACA7933E86}" type="presOf" srcId="{763E8564-8C0D-4207-972A-E61541FB0532}" destId="{E95DEFE7-1D8C-4781-B897-BBD6AFCFF65B}" srcOrd="0" destOrd="0" presId="urn:microsoft.com/office/officeart/2005/8/layout/chevron2"/>
    <dgm:cxn modelId="{D628CAAD-0400-FC48-B2BB-74E16113C6AA}" type="presOf" srcId="{8991159A-86CC-1548-8671-54F6091E7154}" destId="{F2B207CE-8FBB-DE4C-8F87-92EEA73BA8C8}" srcOrd="0" destOrd="0" presId="urn:microsoft.com/office/officeart/2005/8/layout/chevron2"/>
    <dgm:cxn modelId="{18A7B7D7-F7C7-CD46-B48D-794F9879A130}" type="presOf" srcId="{D17DCDC3-3DC6-8E42-9D1F-70E14477A0F6}" destId="{0BE55BF3-8181-9440-BD09-811CD93B6890}" srcOrd="0" destOrd="1" presId="urn:microsoft.com/office/officeart/2005/8/layout/chevron2"/>
    <dgm:cxn modelId="{B4B50569-A4B3-FE48-B977-5927FB5F24E1}" srcId="{763E8564-8C0D-4207-972A-E61541FB0532}" destId="{4D4E8C1C-A1B5-AC45-81DB-E5FF07CEA284}" srcOrd="2" destOrd="0" parTransId="{C3F7255C-1E28-F543-859B-8DEB18053357}" sibTransId="{DEFDD98E-441B-6843-9BB8-217000558D2F}"/>
    <dgm:cxn modelId="{561B53D7-6EDD-3644-9C48-D40CB92F8305}" type="presOf" srcId="{9675F2E8-2275-4278-A8CB-EA4CE0AD01E2}" destId="{7F17D164-84BA-4764-86C8-2633A57BABE9}" srcOrd="0" destOrd="0" presId="urn:microsoft.com/office/officeart/2005/8/layout/chevron2"/>
    <dgm:cxn modelId="{3028C17E-211E-433F-BFEF-5B43E07C0A1F}" srcId="{763E8564-8C0D-4207-972A-E61541FB0532}" destId="{BB871171-14C5-437E-BF98-D3A951D0363D}" srcOrd="1" destOrd="0" parTransId="{64D45747-1CD7-40E7-9782-94CC3217E720}" sibTransId="{93D15FF8-776E-4A29-A241-7B18AACEA962}"/>
    <dgm:cxn modelId="{BE2E1E5F-196F-493A-AAB3-4FA4B8998883}" srcId="{763E8564-8C0D-4207-972A-E61541FB0532}" destId="{B4FD2E32-EF62-4911-B0F8-34BF5CB4FC8E}" srcOrd="0" destOrd="0" parTransId="{3128175A-8D01-4C51-A2B1-FEE2DB3FD0D7}" sibTransId="{3070794B-41CD-4325-A928-DAD231D395F3}"/>
    <dgm:cxn modelId="{A8C62A18-C101-AE43-9786-3E6706CE8963}" srcId="{4D4E8C1C-A1B5-AC45-81DB-E5FF07CEA284}" destId="{8991159A-86CC-1548-8671-54F6091E7154}" srcOrd="0" destOrd="0" parTransId="{6659AE96-DE21-9C4F-8630-9BCF4C13D613}" sibTransId="{0A69E999-5369-CC41-86F0-CB3F5C224599}"/>
    <dgm:cxn modelId="{4A261E9B-D0C6-CE43-876C-E8FB4FA4AA6A}" srcId="{763E8564-8C0D-4207-972A-E61541FB0532}" destId="{8C9AFBE0-3328-8841-8F7D-AD9A1763EAE5}" srcOrd="3" destOrd="0" parTransId="{9AC6B2D6-E9CF-AF4D-AE12-0C1F1D6854BB}" sibTransId="{30DBBEA6-05CF-814D-912D-6240D1BBEC71}"/>
    <dgm:cxn modelId="{D625D6B7-652F-DE42-ABF3-988043BC174A}" type="presParOf" srcId="{E95DEFE7-1D8C-4781-B897-BBD6AFCFF65B}" destId="{92D7366B-C884-4440-A1AC-E2356C79D967}" srcOrd="0" destOrd="0" presId="urn:microsoft.com/office/officeart/2005/8/layout/chevron2"/>
    <dgm:cxn modelId="{411903E5-C3EE-1249-8B90-578E57B26CB5}" type="presParOf" srcId="{92D7366B-C884-4440-A1AC-E2356C79D967}" destId="{AAE61154-5731-4FDF-AC56-F291AEF0015B}" srcOrd="0" destOrd="0" presId="urn:microsoft.com/office/officeart/2005/8/layout/chevron2"/>
    <dgm:cxn modelId="{7EC165C8-9E50-2E45-A7FE-500AEC74EFB5}" type="presParOf" srcId="{92D7366B-C884-4440-A1AC-E2356C79D967}" destId="{7F17D164-84BA-4764-86C8-2633A57BABE9}" srcOrd="1" destOrd="0" presId="urn:microsoft.com/office/officeart/2005/8/layout/chevron2"/>
    <dgm:cxn modelId="{015ED899-F2BD-1D4D-A4A3-D1DAA2BD930C}" type="presParOf" srcId="{E95DEFE7-1D8C-4781-B897-BBD6AFCFF65B}" destId="{1B9E28E5-8EB5-4FE3-BDB1-D06B115397DC}" srcOrd="1" destOrd="0" presId="urn:microsoft.com/office/officeart/2005/8/layout/chevron2"/>
    <dgm:cxn modelId="{E79D0979-CEB5-2E45-AA74-150C93E8A9A8}" type="presParOf" srcId="{E95DEFE7-1D8C-4781-B897-BBD6AFCFF65B}" destId="{C0812F44-05C6-4422-9382-FF9A25B032D0}" srcOrd="2" destOrd="0" presId="urn:microsoft.com/office/officeart/2005/8/layout/chevron2"/>
    <dgm:cxn modelId="{0E1602D3-F9D4-794A-B94B-8AEE22E2249A}" type="presParOf" srcId="{C0812F44-05C6-4422-9382-FF9A25B032D0}" destId="{A46D0DE9-E70C-4651-B840-764576A9CE30}" srcOrd="0" destOrd="0" presId="urn:microsoft.com/office/officeart/2005/8/layout/chevron2"/>
    <dgm:cxn modelId="{D322FF6B-94E8-624C-AEDF-D5E788EB354C}" type="presParOf" srcId="{C0812F44-05C6-4422-9382-FF9A25B032D0}" destId="{5106CE61-C786-48D2-B9B0-BE2D4369FC1F}" srcOrd="1" destOrd="0" presId="urn:microsoft.com/office/officeart/2005/8/layout/chevron2"/>
    <dgm:cxn modelId="{92560F72-8EFB-A540-8B35-E1A560FB9764}" type="presParOf" srcId="{E95DEFE7-1D8C-4781-B897-BBD6AFCFF65B}" destId="{960BEC5A-3E18-4B91-8F16-DEC9AC171897}" srcOrd="3" destOrd="0" presId="urn:microsoft.com/office/officeart/2005/8/layout/chevron2"/>
    <dgm:cxn modelId="{9E9B3A9D-97DD-4948-B1B1-A3980EFF1EC0}" type="presParOf" srcId="{E95DEFE7-1D8C-4781-B897-BBD6AFCFF65B}" destId="{DA1BF81E-96D6-9543-A618-E75F667B57FA}" srcOrd="4" destOrd="0" presId="urn:microsoft.com/office/officeart/2005/8/layout/chevron2"/>
    <dgm:cxn modelId="{554B7DBF-7227-344B-8606-7AB73BCEFD15}" type="presParOf" srcId="{DA1BF81E-96D6-9543-A618-E75F667B57FA}" destId="{7AA84958-5538-BA4D-8012-8FA3F127D4FB}" srcOrd="0" destOrd="0" presId="urn:microsoft.com/office/officeart/2005/8/layout/chevron2"/>
    <dgm:cxn modelId="{35CEF367-6C44-B744-8720-C8C358F80ECF}" type="presParOf" srcId="{DA1BF81E-96D6-9543-A618-E75F667B57FA}" destId="{F2B207CE-8FBB-DE4C-8F87-92EEA73BA8C8}" srcOrd="1" destOrd="0" presId="urn:microsoft.com/office/officeart/2005/8/layout/chevron2"/>
    <dgm:cxn modelId="{A4874BA3-85F8-DB42-A5D0-F2737F2D2CCB}" type="presParOf" srcId="{E95DEFE7-1D8C-4781-B897-BBD6AFCFF65B}" destId="{23F0E2E4-3FEF-C646-B9DB-34EC63EA3D82}" srcOrd="5" destOrd="0" presId="urn:microsoft.com/office/officeart/2005/8/layout/chevron2"/>
    <dgm:cxn modelId="{7C592252-C28A-EC4A-B7DE-A57C01AE9713}" type="presParOf" srcId="{E95DEFE7-1D8C-4781-B897-BBD6AFCFF65B}" destId="{9BB86DF4-98C8-4849-953C-B3BC7C10189B}" srcOrd="6" destOrd="0" presId="urn:microsoft.com/office/officeart/2005/8/layout/chevron2"/>
    <dgm:cxn modelId="{598BA9B4-7851-B244-931C-82C4FA44BAB2}" type="presParOf" srcId="{9BB86DF4-98C8-4849-953C-B3BC7C10189B}" destId="{B26D2025-AD42-9E43-9674-B46ED7FD633E}" srcOrd="0" destOrd="0" presId="urn:microsoft.com/office/officeart/2005/8/layout/chevron2"/>
    <dgm:cxn modelId="{01ECA764-2DDA-484F-88BD-A4FBB48354A0}" type="presParOf" srcId="{9BB86DF4-98C8-4849-953C-B3BC7C10189B}" destId="{0BE55BF3-8181-9440-BD09-811CD93B689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E61154-5731-4FDF-AC56-F291AEF0015B}">
      <dsp:nvSpPr>
        <dsp:cNvPr id="0" name=""/>
        <dsp:cNvSpPr/>
      </dsp:nvSpPr>
      <dsp:spPr>
        <a:xfrm rot="5400000">
          <a:off x="-196374" y="202379"/>
          <a:ext cx="1309165" cy="916415"/>
        </a:xfrm>
        <a:prstGeom prst="chevron">
          <a:avLst/>
        </a:prstGeom>
        <a:gradFill rotWithShape="1">
          <a:gsLst>
            <a:gs pos="0">
              <a:schemeClr val="accent1">
                <a:tint val="100000"/>
                <a:shade val="100000"/>
                <a:satMod val="130000"/>
              </a:schemeClr>
            </a:gs>
            <a:gs pos="100000">
              <a:schemeClr val="accent1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dirty="0" smtClean="0"/>
            <a:t>1997</a:t>
          </a:r>
          <a:endParaRPr lang="fr-FR" sz="1700" kern="1200" dirty="0"/>
        </a:p>
      </dsp:txBody>
      <dsp:txXfrm rot="-5400000">
        <a:off x="2" y="464212"/>
        <a:ext cx="916415" cy="392750"/>
      </dsp:txXfrm>
    </dsp:sp>
    <dsp:sp modelId="{7F17D164-84BA-4764-86C8-2633A57BABE9}">
      <dsp:nvSpPr>
        <dsp:cNvPr id="0" name=""/>
        <dsp:cNvSpPr/>
      </dsp:nvSpPr>
      <dsp:spPr>
        <a:xfrm rot="5400000">
          <a:off x="3556993" y="-2634572"/>
          <a:ext cx="850957" cy="6132112"/>
        </a:xfrm>
        <a:prstGeom prst="round2Same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200" kern="1200" dirty="0" smtClean="0"/>
            <a:t>WAP Forum</a:t>
          </a:r>
          <a:endParaRPr lang="fr-FR" sz="2200" kern="1200" dirty="0"/>
        </a:p>
      </dsp:txBody>
      <dsp:txXfrm rot="-5400000">
        <a:off x="916416" y="47545"/>
        <a:ext cx="6090572" cy="767877"/>
      </dsp:txXfrm>
    </dsp:sp>
    <dsp:sp modelId="{A46D0DE9-E70C-4651-B840-764576A9CE30}">
      <dsp:nvSpPr>
        <dsp:cNvPr id="0" name=""/>
        <dsp:cNvSpPr/>
      </dsp:nvSpPr>
      <dsp:spPr>
        <a:xfrm rot="5400000">
          <a:off x="-196374" y="1340911"/>
          <a:ext cx="1309165" cy="916415"/>
        </a:xfrm>
        <a:prstGeom prst="chevron">
          <a:avLst/>
        </a:prstGeom>
        <a:gradFill rotWithShape="1">
          <a:gsLst>
            <a:gs pos="0">
              <a:schemeClr val="accent1">
                <a:tint val="100000"/>
                <a:shade val="100000"/>
                <a:satMod val="130000"/>
              </a:schemeClr>
            </a:gs>
            <a:gs pos="100000">
              <a:schemeClr val="accent1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dirty="0" smtClean="0"/>
            <a:t>1998</a:t>
          </a:r>
          <a:endParaRPr lang="fr-FR" sz="2200" kern="1200" dirty="0"/>
        </a:p>
      </dsp:txBody>
      <dsp:txXfrm rot="-5400000">
        <a:off x="2" y="1602744"/>
        <a:ext cx="916415" cy="392750"/>
      </dsp:txXfrm>
    </dsp:sp>
    <dsp:sp modelId="{5106CE61-C786-48D2-B9B0-BE2D4369FC1F}">
      <dsp:nvSpPr>
        <dsp:cNvPr id="0" name=""/>
        <dsp:cNvSpPr/>
      </dsp:nvSpPr>
      <dsp:spPr>
        <a:xfrm rot="5400000">
          <a:off x="3556993" y="-1496040"/>
          <a:ext cx="850957" cy="6132112"/>
        </a:xfrm>
        <a:prstGeom prst="round2Same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200" kern="1200" dirty="0" smtClean="0"/>
            <a:t>Wireless </a:t>
          </a:r>
          <a:r>
            <a:rPr lang="fr-FR" sz="2200" kern="1200" dirty="0" err="1" smtClean="0"/>
            <a:t>Markup</a:t>
          </a:r>
          <a:r>
            <a:rPr lang="fr-FR" sz="2200" kern="1200" dirty="0" smtClean="0"/>
            <a:t> </a:t>
          </a:r>
          <a:r>
            <a:rPr lang="fr-FR" sz="2200" kern="1200" dirty="0" err="1" smtClean="0"/>
            <a:t>Language</a:t>
          </a:r>
          <a:endParaRPr lang="fr-FR" sz="2200" kern="1200" dirty="0"/>
        </a:p>
      </dsp:txBody>
      <dsp:txXfrm rot="-5400000">
        <a:off x="916416" y="1186077"/>
        <a:ext cx="6090572" cy="767877"/>
      </dsp:txXfrm>
    </dsp:sp>
    <dsp:sp modelId="{281FC438-F9DE-4147-B08E-5C0D57EA0FDC}">
      <dsp:nvSpPr>
        <dsp:cNvPr id="0" name=""/>
        <dsp:cNvSpPr/>
      </dsp:nvSpPr>
      <dsp:spPr>
        <a:xfrm rot="5400000">
          <a:off x="-451603" y="2735917"/>
          <a:ext cx="1819621" cy="916415"/>
        </a:xfrm>
        <a:prstGeom prst="chevron">
          <a:avLst/>
        </a:prstGeom>
        <a:gradFill rotWithShape="1">
          <a:gsLst>
            <a:gs pos="0">
              <a:schemeClr val="accent1">
                <a:tint val="100000"/>
                <a:shade val="100000"/>
                <a:satMod val="130000"/>
              </a:schemeClr>
            </a:gs>
            <a:gs pos="100000">
              <a:schemeClr val="accent1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dirty="0" smtClean="0"/>
            <a:t>2002</a:t>
          </a:r>
          <a:endParaRPr lang="fr-FR" sz="2200" kern="1200" dirty="0"/>
        </a:p>
      </dsp:txBody>
      <dsp:txXfrm rot="-5400000">
        <a:off x="1" y="2742522"/>
        <a:ext cx="916415" cy="903206"/>
      </dsp:txXfrm>
    </dsp:sp>
    <dsp:sp modelId="{370F92F7-83D2-479C-A594-4263402A5D47}">
      <dsp:nvSpPr>
        <dsp:cNvPr id="0" name=""/>
        <dsp:cNvSpPr/>
      </dsp:nvSpPr>
      <dsp:spPr>
        <a:xfrm rot="5400000">
          <a:off x="3300518" y="-101034"/>
          <a:ext cx="1363906" cy="6132112"/>
        </a:xfrm>
        <a:prstGeom prst="round2Same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200" kern="1200" dirty="0" smtClean="0"/>
            <a:t>WAP 2.0</a:t>
          </a:r>
          <a:endParaRPr lang="fr-FR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200" kern="1200" dirty="0" smtClean="0"/>
            <a:t>XHTML Mobile Profile</a:t>
          </a:r>
          <a:endParaRPr lang="fr-FR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200" kern="1200" dirty="0" smtClean="0"/>
            <a:t>WAP Forum joins the Open Mobile Alliance</a:t>
          </a:r>
          <a:endParaRPr lang="fr-FR" sz="2200" kern="1200" dirty="0"/>
        </a:p>
      </dsp:txBody>
      <dsp:txXfrm rot="-5400000">
        <a:off x="916415" y="2349649"/>
        <a:ext cx="6065532" cy="12307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E61154-5731-4FDF-AC56-F291AEF0015B}">
      <dsp:nvSpPr>
        <dsp:cNvPr id="0" name=""/>
        <dsp:cNvSpPr/>
      </dsp:nvSpPr>
      <dsp:spPr>
        <a:xfrm rot="5400000">
          <a:off x="-170284" y="174291"/>
          <a:ext cx="1135231" cy="794661"/>
        </a:xfrm>
        <a:prstGeom prst="chevron">
          <a:avLst/>
        </a:prstGeom>
        <a:gradFill rotWithShape="1">
          <a:gsLst>
            <a:gs pos="0">
              <a:schemeClr val="accent1">
                <a:tint val="100000"/>
                <a:shade val="100000"/>
                <a:satMod val="130000"/>
              </a:schemeClr>
            </a:gs>
            <a:gs pos="100000">
              <a:schemeClr val="accent1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dirty="0" smtClean="0"/>
            <a:t>2001</a:t>
          </a:r>
          <a:endParaRPr lang="fr-FR" sz="1700" kern="1200" dirty="0"/>
        </a:p>
      </dsp:txBody>
      <dsp:txXfrm rot="-5400000">
        <a:off x="2" y="401337"/>
        <a:ext cx="794661" cy="340570"/>
      </dsp:txXfrm>
    </dsp:sp>
    <dsp:sp modelId="{7F17D164-84BA-4764-86C8-2633A57BABE9}">
      <dsp:nvSpPr>
        <dsp:cNvPr id="0" name=""/>
        <dsp:cNvSpPr/>
      </dsp:nvSpPr>
      <dsp:spPr>
        <a:xfrm rot="5400000">
          <a:off x="3556772" y="-2758103"/>
          <a:ext cx="737900" cy="6262122"/>
        </a:xfrm>
        <a:prstGeom prst="round2Same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XHTML Basic 1.0</a:t>
          </a:r>
          <a:endParaRPr lang="fr-FR" sz="2200" kern="1200" dirty="0"/>
        </a:p>
      </dsp:txBody>
      <dsp:txXfrm rot="-5400000">
        <a:off x="794662" y="40028"/>
        <a:ext cx="6226101" cy="665858"/>
      </dsp:txXfrm>
    </dsp:sp>
    <dsp:sp modelId="{A46D0DE9-E70C-4651-B840-764576A9CE30}">
      <dsp:nvSpPr>
        <dsp:cNvPr id="0" name=""/>
        <dsp:cNvSpPr/>
      </dsp:nvSpPr>
      <dsp:spPr>
        <a:xfrm rot="5400000">
          <a:off x="-170284" y="1161361"/>
          <a:ext cx="1135231" cy="794661"/>
        </a:xfrm>
        <a:prstGeom prst="chevron">
          <a:avLst/>
        </a:prstGeom>
        <a:gradFill rotWithShape="1">
          <a:gsLst>
            <a:gs pos="0">
              <a:schemeClr val="accent1">
                <a:tint val="100000"/>
                <a:shade val="100000"/>
                <a:satMod val="130000"/>
              </a:schemeClr>
            </a:gs>
            <a:gs pos="100000">
              <a:schemeClr val="accent1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dirty="0" smtClean="0"/>
            <a:t>2004</a:t>
          </a:r>
          <a:endParaRPr lang="fr-FR" sz="2200" kern="1200" dirty="0"/>
        </a:p>
      </dsp:txBody>
      <dsp:txXfrm rot="-5400000">
        <a:off x="2" y="1388407"/>
        <a:ext cx="794661" cy="340570"/>
      </dsp:txXfrm>
    </dsp:sp>
    <dsp:sp modelId="{5106CE61-C786-48D2-B9B0-BE2D4369FC1F}">
      <dsp:nvSpPr>
        <dsp:cNvPr id="0" name=""/>
        <dsp:cNvSpPr/>
      </dsp:nvSpPr>
      <dsp:spPr>
        <a:xfrm rot="5400000">
          <a:off x="3556772" y="-1771033"/>
          <a:ext cx="737900" cy="6262122"/>
        </a:xfrm>
        <a:prstGeom prst="round2Same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Creation of the WHATWG</a:t>
          </a:r>
          <a:endParaRPr lang="fr-FR" sz="2200" kern="1200" dirty="0"/>
        </a:p>
      </dsp:txBody>
      <dsp:txXfrm rot="-5400000">
        <a:off x="794662" y="1027098"/>
        <a:ext cx="6226101" cy="665858"/>
      </dsp:txXfrm>
    </dsp:sp>
    <dsp:sp modelId="{7AA84958-5538-BA4D-8012-8FA3F127D4FB}">
      <dsp:nvSpPr>
        <dsp:cNvPr id="0" name=""/>
        <dsp:cNvSpPr/>
      </dsp:nvSpPr>
      <dsp:spPr>
        <a:xfrm rot="5400000">
          <a:off x="-170284" y="2148432"/>
          <a:ext cx="1135231" cy="794661"/>
        </a:xfrm>
        <a:prstGeom prst="chevron">
          <a:avLst/>
        </a:prstGeom>
        <a:gradFill rotWithShape="1">
          <a:gsLst>
            <a:gs pos="0">
              <a:schemeClr val="accent1">
                <a:tint val="100000"/>
                <a:shade val="100000"/>
                <a:satMod val="130000"/>
              </a:schemeClr>
            </a:gs>
            <a:gs pos="100000">
              <a:schemeClr val="accent1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2007</a:t>
          </a:r>
          <a:endParaRPr lang="en-US" sz="2200" kern="1200" dirty="0"/>
        </a:p>
      </dsp:txBody>
      <dsp:txXfrm rot="-5400000">
        <a:off x="2" y="2375478"/>
        <a:ext cx="794661" cy="340570"/>
      </dsp:txXfrm>
    </dsp:sp>
    <dsp:sp modelId="{F2B207CE-8FBB-DE4C-8F87-92EEA73BA8C8}">
      <dsp:nvSpPr>
        <dsp:cNvPr id="0" name=""/>
        <dsp:cNvSpPr/>
      </dsp:nvSpPr>
      <dsp:spPr>
        <a:xfrm rot="5400000">
          <a:off x="3556772" y="-783963"/>
          <a:ext cx="737900" cy="6262122"/>
        </a:xfrm>
        <a:prstGeom prst="round2Same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200" kern="1200" dirty="0" smtClean="0"/>
            <a:t>The W3C </a:t>
          </a:r>
          <a:r>
            <a:rPr lang="fr-FR" sz="2200" kern="1200" dirty="0" err="1" smtClean="0"/>
            <a:t>adopts</a:t>
          </a:r>
          <a:r>
            <a:rPr lang="fr-FR" sz="2200" kern="1200" dirty="0" smtClean="0"/>
            <a:t> the WHATWG HTML5</a:t>
          </a:r>
          <a:endParaRPr lang="en-US" sz="2200" kern="1200" dirty="0"/>
        </a:p>
      </dsp:txBody>
      <dsp:txXfrm rot="-5400000">
        <a:off x="794662" y="2014168"/>
        <a:ext cx="6226101" cy="665858"/>
      </dsp:txXfrm>
    </dsp:sp>
    <dsp:sp modelId="{B26D2025-AD42-9E43-9674-B46ED7FD633E}">
      <dsp:nvSpPr>
        <dsp:cNvPr id="0" name=""/>
        <dsp:cNvSpPr/>
      </dsp:nvSpPr>
      <dsp:spPr>
        <a:xfrm rot="5400000">
          <a:off x="-170284" y="3135502"/>
          <a:ext cx="1135231" cy="794661"/>
        </a:xfrm>
        <a:prstGeom prst="chevron">
          <a:avLst/>
        </a:prstGeom>
        <a:gradFill rotWithShape="1">
          <a:gsLst>
            <a:gs pos="0">
              <a:schemeClr val="accent1">
                <a:tint val="100000"/>
                <a:shade val="100000"/>
                <a:satMod val="130000"/>
              </a:schemeClr>
            </a:gs>
            <a:gs pos="100000">
              <a:schemeClr val="accent1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2008</a:t>
          </a:r>
          <a:endParaRPr lang="en-US" sz="2200" kern="1200" dirty="0"/>
        </a:p>
      </dsp:txBody>
      <dsp:txXfrm rot="-5400000">
        <a:off x="2" y="3362548"/>
        <a:ext cx="794661" cy="340570"/>
      </dsp:txXfrm>
    </dsp:sp>
    <dsp:sp modelId="{0BE55BF3-8181-9440-BD09-811CD93B6890}">
      <dsp:nvSpPr>
        <dsp:cNvPr id="0" name=""/>
        <dsp:cNvSpPr/>
      </dsp:nvSpPr>
      <dsp:spPr>
        <a:xfrm rot="5400000">
          <a:off x="3556772" y="203106"/>
          <a:ext cx="737900" cy="6262122"/>
        </a:xfrm>
        <a:prstGeom prst="round2Same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XHTML Basic 1.1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XHTML MP 1.2</a:t>
          </a:r>
          <a:endParaRPr lang="en-US" sz="2200" kern="1200" dirty="0"/>
        </a:p>
      </dsp:txBody>
      <dsp:txXfrm rot="-5400000">
        <a:off x="794662" y="3001238"/>
        <a:ext cx="6226101" cy="6658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370138" y="0"/>
            <a:ext cx="45116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algn="r" defTabSz="923925" eaLnBrk="1" hangingPunct="1">
              <a:defRPr sz="900">
                <a:solidFill>
                  <a:srgbClr val="5F5F5F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[Title of the course]</a:t>
            </a:r>
          </a:p>
        </p:txBody>
      </p:sp>
      <p:sp>
        <p:nvSpPr>
          <p:cNvPr id="5017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0" y="0"/>
            <a:ext cx="19113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defTabSz="923925" eaLnBrk="1" hangingPunct="1">
              <a:defRPr sz="900" smtClean="0">
                <a:solidFill>
                  <a:srgbClr val="5F5F5F"/>
                </a:solidFill>
              </a:defRPr>
            </a:lvl1pPr>
          </a:lstStyle>
          <a:p>
            <a:pPr>
              <a:defRPr/>
            </a:pPr>
            <a:fld id="{D2311312-5453-4838-B29E-4EA3A882F044}" type="datetime1">
              <a:rPr lang="en-US"/>
              <a:pPr>
                <a:defRPr/>
              </a:pPr>
              <a:t>10/15/12</a:t>
            </a:fld>
            <a:endParaRPr lang="en-US"/>
          </a:p>
        </p:txBody>
      </p:sp>
      <p:sp>
        <p:nvSpPr>
          <p:cNvPr id="5017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5811838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defTabSz="923925" eaLnBrk="1" hangingPunct="1">
              <a:defRPr sz="900" smtClean="0">
                <a:solidFill>
                  <a:srgbClr val="5F5F5F"/>
                </a:solidFill>
              </a:defRPr>
            </a:lvl1pPr>
          </a:lstStyle>
          <a:p>
            <a:pPr>
              <a:defRPr/>
            </a:pPr>
            <a:r>
              <a:rPr lang="en-US"/>
              <a:t>Copyright © 2004-2005 NameOfTheOrganization. All rights reserved.</a:t>
            </a:r>
          </a:p>
        </p:txBody>
      </p:sp>
      <p:sp>
        <p:nvSpPr>
          <p:cNvPr id="5017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348413" y="8831263"/>
            <a:ext cx="5334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algn="r" defTabSz="923925" eaLnBrk="1" hangingPunct="1">
              <a:defRPr sz="900" smtClean="0">
                <a:solidFill>
                  <a:srgbClr val="5F5F5F"/>
                </a:solidFill>
              </a:defRPr>
            </a:lvl1pPr>
          </a:lstStyle>
          <a:p>
            <a:pPr>
              <a:defRPr/>
            </a:pPr>
            <a:fld id="{72E45660-14A8-4B58-9D54-FCF5FD535C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78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293938" y="0"/>
            <a:ext cx="45878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algn="r" defTabSz="923925" eaLnBrk="1" hangingPunct="1">
              <a:defRPr sz="900">
                <a:solidFill>
                  <a:srgbClr val="5F5F5F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[Title of the course]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0" y="0"/>
            <a:ext cx="20653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defTabSz="923925" eaLnBrk="1" hangingPunct="1">
              <a:defRPr sz="900" smtClean="0">
                <a:solidFill>
                  <a:srgbClr val="5F5F5F"/>
                </a:solidFill>
              </a:defRPr>
            </a:lvl1pPr>
          </a:lstStyle>
          <a:p>
            <a:pPr>
              <a:defRPr/>
            </a:pPr>
            <a:fld id="{DECD9CA4-4D38-43C9-9B39-98127E024D67}" type="datetime1">
              <a:rPr lang="en-US"/>
              <a:pPr>
                <a:defRPr/>
              </a:pPr>
              <a:t>10/15/12</a:t>
            </a:fld>
            <a:endParaRPr lang="en-US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54050" y="696913"/>
            <a:ext cx="55753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8975" y="4416425"/>
            <a:ext cx="55054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56578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defTabSz="923925" eaLnBrk="1" hangingPunct="1">
              <a:defRPr sz="900" smtClean="0">
                <a:solidFill>
                  <a:srgbClr val="5F5F5F"/>
                </a:solidFill>
              </a:defRPr>
            </a:lvl1pPr>
          </a:lstStyle>
          <a:p>
            <a:pPr>
              <a:defRPr/>
            </a:pPr>
            <a:r>
              <a:rPr lang="en-US"/>
              <a:t>Copyright © 2004-2005 NameOfTheOrganization. All rights reserved.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423025" y="8829675"/>
            <a:ext cx="4572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algn="r" defTabSz="923925" eaLnBrk="1" hangingPunct="1">
              <a:defRPr sz="900" smtClean="0">
                <a:solidFill>
                  <a:srgbClr val="5F5F5F"/>
                </a:solidFill>
              </a:defRPr>
            </a:lvl1pPr>
          </a:lstStyle>
          <a:p>
            <a:pPr>
              <a:defRPr/>
            </a:pPr>
            <a:fld id="{F7D2AE92-4CF7-4F2F-AFA6-368DD66A7D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50207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461963" eaLnBrk="1" hangingPunct="1">
              <a:spcBef>
                <a:spcPct val="0"/>
              </a:spcBef>
            </a:pPr>
            <a:endParaRPr lang="fr-FR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772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C3C27A-FE85-4025-83C4-ED52E72ED52D}" type="slidenum">
              <a:rPr lang="fr-FR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http://www.w3.org/TR/mobile-</a:t>
            </a:r>
            <a:r>
              <a:rPr lang="en-US" dirty="0" err="1" smtClean="0"/>
              <a:t>bp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http://www.w3.org/TR/mobile-</a:t>
            </a:r>
            <a:r>
              <a:rPr lang="en-US" dirty="0" err="1" smtClean="0"/>
              <a:t>bp</a:t>
            </a:r>
            <a:r>
              <a:rPr lang="en-US" smtClean="0"/>
              <a:t>/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read the 1JWB course for more information.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 HTML file + 2</a:t>
            </a:r>
            <a:r>
              <a:rPr lang="en-US" baseline="0" dirty="0" smtClean="0"/>
              <a:t> JS file + 1 CSS file = 4 call</a:t>
            </a:r>
          </a:p>
          <a:p>
            <a:r>
              <a:rPr lang="en-US" baseline="0" dirty="0" smtClean="0"/>
              <a:t>YouTube = ~37 requests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So, if you are in the Parisian subway with EDGE, how many time to load the page ? :-)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jquerymobile.com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jquerymobile.com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jquerymobile.com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jquerymobile.com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jquerymobile.com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jquerymobile.com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jquerymobile.com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jquerymobile.com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jquerymobile.com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jquerymobile.com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jquerymobile.com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jquerymobile.com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jquerymobile.com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jquerymobile.com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jquerymobile.com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jquerymobile.com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jquerymobile.com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jquerymobile.com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www.web-tambouille.fr</a:t>
            </a:r>
            <a:r>
              <a:rPr lang="en-US" dirty="0" smtClean="0"/>
              <a:t>/2011/09/18/optimiser-votre-site-web-sur-mobile-jug-summer-camp-2011-slides.html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65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ECD9CA4-4D38-43C9-9B39-98127E024D67}" type="datetime1">
              <a:rPr lang="en-US" smtClean="0"/>
              <a:pPr>
                <a:defRPr/>
              </a:pPr>
              <a:t>10/15/12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7D2AE92-4CF7-4F2F-AFA6-368DD66A7D6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4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775359"/>
            <a:ext cx="7772400" cy="1225021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D658045C-28A7-48F6-9A39-0A68DC976A2B}" type="datetimeFigureOut">
              <a:rPr lang="fr-FR"/>
              <a:pPr>
                <a:defRPr/>
              </a:pPr>
              <a:t>10/15/12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Copyright © 2004-2005 NameOfTheOrganization.  All rights reserved.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C1FFD8CC-CFD6-4A8D-BE35-DE16CEECCC64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CFF91C60-3044-400C-A03F-634E1DB9EF37}" type="datetimeFigureOut">
              <a:rPr lang="fr-FR"/>
              <a:pPr>
                <a:defRPr/>
              </a:pPr>
              <a:t>10/15/12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Copyright © 2004-2005 NameOfTheOrganization.  All rights reserved.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D91D214D-10A5-4144-AFB0-EAE684767683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28870"/>
            <a:ext cx="2057400" cy="4876271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28870"/>
            <a:ext cx="6019800" cy="4876271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6838CE58-55A4-4F27-B112-23D282F2AE52}" type="datetimeFigureOut">
              <a:rPr lang="fr-FR"/>
              <a:pPr>
                <a:defRPr/>
              </a:pPr>
              <a:t>10/15/12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Copyright © 2004-2005 NameOfTheOrganization.  All rights reserved.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77992CC1-6A43-457B-A3C0-4C91109FC2F1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6013" y="337220"/>
            <a:ext cx="7776467" cy="504056"/>
          </a:xfrm>
        </p:spPr>
        <p:txBody>
          <a:bodyPr/>
          <a:lstStyle/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1116013" y="0"/>
            <a:ext cx="7777162" cy="3365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4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29E81E79-DFAC-414F-9DD2-ED5820F0726F}" type="datetimeFigureOut">
              <a:rPr lang="fr-FR"/>
              <a:pPr/>
              <a:t>10/15/12</a:t>
            </a:fld>
            <a:endParaRPr 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5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r>
              <a:rPr lang="en-US"/>
              <a:t>Copyright © 2004-2005 NameOfTheOrganization.  All rights reserved.</a:t>
            </a: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6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5EA7CBC-E766-4E40-8511-26A6BCD81354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6B26A8FD-4383-432C-89D1-4BA533796EDD}" type="datetimeFigureOut">
              <a:rPr lang="fr-FR"/>
              <a:pPr>
                <a:defRPr/>
              </a:pPr>
              <a:t>10/15/12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Copyright © 2004-2005 NameOfTheOrganization.  All rights reserved.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7D79EFE8-A335-4C9D-8EA4-806E0B95C1F1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672419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6BDB5007-CCCC-4269-8A8C-E90EFD1D1F2C}" type="datetimeFigureOut">
              <a:rPr lang="fr-FR"/>
              <a:pPr>
                <a:defRPr/>
              </a:pPr>
              <a:t>10/15/12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Copyright © 2004-2005 NameOfTheOrganization.  All rights reserved.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C7F2939D-07EB-4683-9024-903831CF447A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EEE36BC4-2A08-42D4-AC41-9DAC2E0B7D74}" type="datetimeFigureOut">
              <a:rPr lang="fr-FR"/>
              <a:pPr>
                <a:defRPr/>
              </a:pPr>
              <a:t>10/15/12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Copyright © 2004-2005 NameOfTheOrganization.  All rights reserved.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B46FE078-AF85-4CA7-BFF7-B2EB062AC052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33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33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1984081A-A807-4890-8799-B7AE6C296295}" type="datetimeFigureOut">
              <a:rPr lang="fr-FR"/>
              <a:pPr>
                <a:defRPr/>
              </a:pPr>
              <a:t>10/15/12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Copyright © 2004-2005 NameOfTheOrganization.  All rights reserved.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A116D2F4-A341-4E59-B839-45DF3B526D2E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0433DD74-9DDF-4627-B2A8-BEF3B7014055}" type="datetimeFigureOut">
              <a:rPr lang="fr-FR"/>
              <a:pPr>
                <a:defRPr/>
              </a:pPr>
              <a:t>10/15/12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Copyright © 2004-2005 NameOfTheOrganization.  All rights reserved.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E46107D9-2CF4-4069-A4F9-F6BFE0B44D6C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0B7234C6-9D10-4093-9543-312882F4F177}" type="datetimeFigureOut">
              <a:rPr lang="fr-FR"/>
              <a:pPr>
                <a:defRPr/>
              </a:pPr>
              <a:t>10/15/12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Copyright © 2004-2005 NameOfTheOrganization.  All rights reserved.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7ABC6178-461C-4BD0-9B54-309BB8312672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11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27546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11" y="1195920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0F3D4983-7BA2-411E-B7C6-D727698C63A3}" type="datetimeFigureOut">
              <a:rPr lang="fr-FR"/>
              <a:pPr>
                <a:defRPr/>
              </a:pPr>
              <a:t>10/15/12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Copyright © 2004-2005 NameOfTheOrganization.  All rights reserved.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41A612C5-ADBE-407C-A149-5B7DBBCB9509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fr-FR" noProof="0" smtClean="0"/>
              <a:t>Faire glisser l'image vers l'espace réservé ou cliquer sur l'icône pour l'ajouter</a:t>
            </a:r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4472786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81B4CFD4-017E-4D30-A3AD-20FFA767F724}" type="datetimeFigureOut">
              <a:rPr lang="fr-FR"/>
              <a:pPr>
                <a:defRPr/>
              </a:pPr>
              <a:t>10/15/12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Copyright © 2004-2005 NameOfTheOrganization.  All rights reserved.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013AB0C8-3393-415B-AA1D-514982E3CED1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Image 4" descr="CarteDuMonde_AvecPoint.jpg"/>
          <p:cNvPicPr>
            <a:picLocks noChangeAspect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148263" y="0"/>
            <a:ext cx="4002087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1116013" y="0"/>
            <a:ext cx="7956550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et modifiez le titre</a:t>
            </a:r>
          </a:p>
        </p:txBody>
      </p:sp>
      <p:sp>
        <p:nvSpPr>
          <p:cNvPr id="1028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128713"/>
            <a:ext cx="8435975" cy="423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2" name="Rectangle 1"/>
          <p:cNvSpPr>
            <a:spLocks noChangeArrowheads="1"/>
          </p:cNvSpPr>
          <p:nvPr userDrawn="1"/>
        </p:nvSpPr>
        <p:spPr bwMode="auto">
          <a:xfrm>
            <a:off x="0" y="5329238"/>
            <a:ext cx="9144000" cy="4079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fr-FR" sz="900">
                <a:solidFill>
                  <a:srgbClr val="FFFFFF"/>
                </a:solidFill>
                <a:latin typeface="Calibri" pitchFamily="34" charset="0"/>
              </a:rPr>
              <a:t>© SUPINFO International University – http://www.supinfo.com</a:t>
            </a:r>
          </a:p>
        </p:txBody>
      </p:sp>
      <p:pic>
        <p:nvPicPr>
          <p:cNvPr id="1030" name="Image 2"/>
          <p:cNvPicPr>
            <a:picLocks noChangeAspect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740650" y="5305425"/>
            <a:ext cx="1362075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62" r:id="rId1"/>
    <p:sldLayoutId id="2147484463" r:id="rId2"/>
    <p:sldLayoutId id="2147484464" r:id="rId3"/>
    <p:sldLayoutId id="2147484465" r:id="rId4"/>
    <p:sldLayoutId id="2147484466" r:id="rId5"/>
    <p:sldLayoutId id="2147484467" r:id="rId6"/>
    <p:sldLayoutId id="2147484468" r:id="rId7"/>
    <p:sldLayoutId id="2147484469" r:id="rId8"/>
    <p:sldLayoutId id="2147484470" r:id="rId9"/>
    <p:sldLayoutId id="2147484471" r:id="rId10"/>
    <p:sldLayoutId id="2147484472" r:id="rId11"/>
    <p:sldLayoutId id="2147484473" r:id="rId12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m.website.fr" TargetMode="External"/><Relationship Id="rId4" Type="http://schemas.openxmlformats.org/officeDocument/2006/relationships/hyperlink" Target="http://website.mobi" TargetMode="External"/><Relationship Id="rId5" Type="http://schemas.openxmlformats.org/officeDocument/2006/relationships/hyperlink" Target="http://website.fr/mobile" TargetMode="External"/><Relationship Id="rId6" Type="http://schemas.openxmlformats.org/officeDocument/2006/relationships/hyperlink" Target="http://website.fr" TargetMode="External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voyages-sncf.mobi" TargetMode="External"/><Relationship Id="rId4" Type="http://schemas.openxmlformats.org/officeDocument/2006/relationships/hyperlink" Target="http://voyages-sncf.com" TargetMode="External"/><Relationship Id="rId5" Type="http://schemas.openxmlformats.org/officeDocument/2006/relationships/image" Target="../media/image9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quirktools.com/screenfly/" TargetMode="External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8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hyperlink" Target="http://jquerymobile.com/demos/" TargetMode="External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45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47.png"/><Relationship Id="rId5" Type="http://schemas.openxmlformats.org/officeDocument/2006/relationships/image" Target="../media/image44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Image 12" descr="SignOfSuccess_NoirSurFondTransparent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288" y="354013"/>
            <a:ext cx="3097212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ZoneTexte 15"/>
          <p:cNvSpPr txBox="1"/>
          <p:nvPr/>
        </p:nvSpPr>
        <p:spPr>
          <a:xfrm>
            <a:off x="898525" y="2603500"/>
            <a:ext cx="7916863" cy="19697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200" dirty="0" smtClean="0">
                <a:latin typeface="Myriad Pro"/>
                <a:ea typeface="MS PGothic" charset="0"/>
                <a:cs typeface="Myriad Pro"/>
              </a:rPr>
              <a:t>Web Mobile</a:t>
            </a:r>
          </a:p>
          <a:p>
            <a:pPr>
              <a:defRPr/>
            </a:pP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Verdana" charset="0"/>
                <a:ea typeface="ＭＳ Ｐゴシック" charset="0"/>
                <a:cs typeface="ＭＳ Ｐゴシック" charset="0"/>
              </a:rPr>
              <a:t>Develop web applications </a:t>
            </a:r>
          </a:p>
          <a:p>
            <a:pPr>
              <a:defRPr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Verdana" charset="0"/>
                <a:ea typeface="ＭＳ Ｐゴシック" charset="0"/>
                <a:cs typeface="ＭＳ Ｐゴシック" charset="0"/>
              </a:rPr>
              <a:t>for mobile devices</a:t>
            </a:r>
            <a:endParaRPr lang="en-US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Verdan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2045744"/>
            <a:ext cx="3074020" cy="32600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defTabSz="457200">
              <a:defRPr/>
            </a:pPr>
            <a:r>
              <a:rPr lang="en-US" sz="3600" b="1" dirty="0">
                <a:latin typeface="+mj-lt"/>
                <a:cs typeface="ＭＳ Ｐゴシック" charset="0"/>
              </a:rPr>
              <a:t>Evolution of </a:t>
            </a:r>
            <a:r>
              <a:rPr lang="en-US" sz="3600" b="1" dirty="0" smtClean="0">
                <a:latin typeface="+mj-lt"/>
                <a:cs typeface="ＭＳ Ｐゴシック" charset="0"/>
              </a:rPr>
              <a:t>Smartphones</a:t>
            </a:r>
            <a:endParaRPr lang="en-US" sz="3600" b="1" dirty="0">
              <a:latin typeface="+mj-lt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>
                <a:latin typeface="Calibri"/>
                <a:cs typeface="Calibri"/>
              </a:rPr>
              <a:t>Introduction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879304" y="1489348"/>
            <a:ext cx="626469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HTC Dream -</a:t>
            </a:r>
          </a:p>
          <a:p>
            <a:pPr algn="r"/>
            <a:r>
              <a:rPr lang="en-US" sz="2400" dirty="0" smtClean="0"/>
              <a:t>The first commercialized Android phone.</a:t>
            </a:r>
          </a:p>
          <a:p>
            <a:pPr algn="r"/>
            <a:r>
              <a:rPr lang="en-US" sz="2400" dirty="0" smtClean="0"/>
              <a:t>Released in October 2008.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427984" y="2966670"/>
            <a:ext cx="5148064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Specifications:</a:t>
            </a:r>
          </a:p>
          <a:p>
            <a:r>
              <a:rPr lang="en-US" dirty="0" smtClean="0"/>
              <a:t>Operating System: Android 1.5 (Cupcake)</a:t>
            </a:r>
          </a:p>
          <a:p>
            <a:r>
              <a:rPr lang="en-US" dirty="0" smtClean="0"/>
              <a:t>CPU Clock: 528Mhz</a:t>
            </a:r>
          </a:p>
          <a:p>
            <a:r>
              <a:rPr lang="en-US" dirty="0" smtClean="0"/>
              <a:t>RAM: 192MB</a:t>
            </a:r>
          </a:p>
          <a:p>
            <a:r>
              <a:rPr lang="en-US" dirty="0" smtClean="0"/>
              <a:t>Storage: 256MB</a:t>
            </a:r>
          </a:p>
          <a:p>
            <a:r>
              <a:rPr lang="en-US" dirty="0" smtClean="0"/>
              <a:t>Removable storage: Up to 16GB </a:t>
            </a:r>
            <a:r>
              <a:rPr lang="en-US" dirty="0" err="1" smtClean="0"/>
              <a:t>microSD</a:t>
            </a:r>
            <a:endParaRPr lang="en-US" dirty="0" smtClean="0"/>
          </a:p>
          <a:p>
            <a:r>
              <a:rPr lang="en-US" dirty="0" smtClean="0"/>
              <a:t>Display Diagonal: 3.2”</a:t>
            </a:r>
          </a:p>
          <a:p>
            <a:r>
              <a:rPr lang="en-US" dirty="0" smtClean="0"/>
              <a:t>Display Resolution: 320 x 480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1561356"/>
            <a:ext cx="4092268" cy="341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08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defTabSz="457200">
              <a:defRPr/>
            </a:pPr>
            <a:r>
              <a:rPr lang="en-US" sz="3600" b="1" dirty="0">
                <a:latin typeface="+mj-lt"/>
                <a:cs typeface="ＭＳ Ｐゴシック" charset="0"/>
              </a:rPr>
              <a:t>Evolution of </a:t>
            </a:r>
            <a:r>
              <a:rPr lang="en-US" sz="3600" b="1" dirty="0" smtClean="0">
                <a:latin typeface="+mj-lt"/>
                <a:cs typeface="ＭＳ Ｐゴシック" charset="0"/>
              </a:rPr>
              <a:t>Smartphones</a:t>
            </a:r>
            <a:endParaRPr lang="en-US" sz="3600" b="1" dirty="0">
              <a:latin typeface="+mj-lt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>
                <a:latin typeface="Calibri"/>
                <a:cs typeface="Calibri"/>
              </a:rPr>
              <a:t>Introduction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879304" y="1489348"/>
            <a:ext cx="62646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Nokia </a:t>
            </a:r>
            <a:r>
              <a:rPr lang="en-US" sz="2400" b="1" dirty="0" err="1" smtClean="0"/>
              <a:t>Lumia</a:t>
            </a:r>
            <a:r>
              <a:rPr lang="en-US" sz="2400" b="1" dirty="0" smtClean="0"/>
              <a:t> 800 -</a:t>
            </a:r>
          </a:p>
          <a:p>
            <a:pPr algn="r"/>
            <a:r>
              <a:rPr lang="en-US" sz="2400" dirty="0" smtClean="0"/>
              <a:t>The first Windows Phone 7 success (?) </a:t>
            </a:r>
          </a:p>
          <a:p>
            <a:pPr algn="r"/>
            <a:r>
              <a:rPr lang="en-US" sz="2400" dirty="0" smtClean="0"/>
              <a:t>and the reborn of Nokia.</a:t>
            </a:r>
          </a:p>
          <a:p>
            <a:pPr algn="r"/>
            <a:r>
              <a:rPr lang="en-US" sz="2400" dirty="0" smtClean="0"/>
              <a:t>Released in October 2011.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456384" y="3217540"/>
            <a:ext cx="421196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Specifications:</a:t>
            </a:r>
          </a:p>
          <a:p>
            <a:r>
              <a:rPr lang="en-US" dirty="0" smtClean="0"/>
              <a:t>Operating System: Windows Phone 7</a:t>
            </a:r>
          </a:p>
          <a:p>
            <a:r>
              <a:rPr lang="en-US" dirty="0" smtClean="0"/>
              <a:t>CPU Clock: 1,4Ghz</a:t>
            </a:r>
          </a:p>
          <a:p>
            <a:r>
              <a:rPr lang="en-US" dirty="0" smtClean="0"/>
              <a:t>RAM: 512MB</a:t>
            </a:r>
          </a:p>
          <a:p>
            <a:r>
              <a:rPr lang="en-US" dirty="0" smtClean="0"/>
              <a:t>Storage: 16GB</a:t>
            </a:r>
          </a:p>
          <a:p>
            <a:r>
              <a:rPr lang="en-US" dirty="0" smtClean="0"/>
              <a:t>Display Diagonal: 3.7”</a:t>
            </a:r>
          </a:p>
          <a:p>
            <a:r>
              <a:rPr lang="en-US" dirty="0" smtClean="0"/>
              <a:t>Display Resolution: 480 x 800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19373" r="20970"/>
          <a:stretch/>
        </p:blipFill>
        <p:spPr>
          <a:xfrm>
            <a:off x="395536" y="1109588"/>
            <a:ext cx="2374434" cy="39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09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defTabSz="457200">
              <a:defRPr/>
            </a:pPr>
            <a:r>
              <a:rPr lang="en-US" sz="3600" b="1" dirty="0">
                <a:latin typeface="+mj-lt"/>
                <a:cs typeface="ＭＳ Ｐゴシック" charset="0"/>
              </a:rPr>
              <a:t>Evolution of </a:t>
            </a:r>
            <a:r>
              <a:rPr lang="en-US" sz="3600" b="1" dirty="0" smtClean="0">
                <a:latin typeface="+mj-lt"/>
                <a:cs typeface="ＭＳ Ｐゴシック" charset="0"/>
              </a:rPr>
              <a:t>Smartphones</a:t>
            </a:r>
            <a:endParaRPr lang="en-US" sz="3600" b="1" dirty="0">
              <a:latin typeface="+mj-lt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>
                <a:latin typeface="Calibri"/>
                <a:cs typeface="Calibri"/>
              </a:rPr>
              <a:t>Introduction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879304" y="1345332"/>
            <a:ext cx="626469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Samsung Galaxy S III -</a:t>
            </a:r>
          </a:p>
          <a:p>
            <a:pPr algn="r"/>
            <a:r>
              <a:rPr lang="en-US" sz="2400" dirty="0" smtClean="0"/>
              <a:t>A true concurrent for the iPhone.</a:t>
            </a:r>
          </a:p>
          <a:p>
            <a:pPr algn="r"/>
            <a:r>
              <a:rPr lang="en-US" sz="2400" dirty="0" smtClean="0"/>
              <a:t>Released in May 2012.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563888" y="2966670"/>
            <a:ext cx="486003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Specifications:</a:t>
            </a:r>
          </a:p>
          <a:p>
            <a:r>
              <a:rPr lang="en-US" dirty="0" smtClean="0"/>
              <a:t>Operating System: Android 4.0.4</a:t>
            </a:r>
          </a:p>
          <a:p>
            <a:r>
              <a:rPr lang="en-US" dirty="0" smtClean="0"/>
              <a:t>CPU Clock</a:t>
            </a:r>
            <a:r>
              <a:rPr lang="en-US" dirty="0"/>
              <a:t>: Quad-core 1.4 </a:t>
            </a:r>
            <a:r>
              <a:rPr lang="en-US" dirty="0" smtClean="0"/>
              <a:t>GHz</a:t>
            </a:r>
          </a:p>
          <a:p>
            <a:r>
              <a:rPr lang="en-US" dirty="0" smtClean="0"/>
              <a:t>RAM: 1GB</a:t>
            </a:r>
          </a:p>
          <a:p>
            <a:r>
              <a:rPr lang="en-US" dirty="0"/>
              <a:t>Storage: </a:t>
            </a:r>
            <a:r>
              <a:rPr lang="en-US" dirty="0" smtClean="0"/>
              <a:t>16/32/64GB</a:t>
            </a:r>
            <a:endParaRPr lang="en-US" dirty="0"/>
          </a:p>
          <a:p>
            <a:r>
              <a:rPr lang="en-US" dirty="0"/>
              <a:t>Removable storage: Up to </a:t>
            </a:r>
            <a:r>
              <a:rPr lang="en-US" dirty="0" smtClean="0"/>
              <a:t>64GB </a:t>
            </a:r>
            <a:r>
              <a:rPr lang="en-US" dirty="0" err="1" smtClean="0"/>
              <a:t>microSD</a:t>
            </a:r>
            <a:endParaRPr lang="en-US" dirty="0" smtClean="0"/>
          </a:p>
          <a:p>
            <a:r>
              <a:rPr lang="en-US" dirty="0" smtClean="0"/>
              <a:t>Display Diagonal: 4.8”</a:t>
            </a:r>
          </a:p>
          <a:p>
            <a:r>
              <a:rPr lang="en-US" dirty="0" smtClean="0"/>
              <a:t>Display Resolution: 720 x 1280</a:t>
            </a:r>
            <a:endParaRPr lang="en-US" dirty="0"/>
          </a:p>
        </p:txBody>
      </p:sp>
      <p:pic>
        <p:nvPicPr>
          <p:cNvPr id="9" name="Picture 8" descr="Screen Shot 2012-09-25 at 6.36.2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44743"/>
            <a:ext cx="3202898" cy="416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74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defTabSz="457200">
              <a:defRPr/>
            </a:pPr>
            <a:r>
              <a:rPr lang="en-US" sz="3600" b="1" dirty="0">
                <a:latin typeface="+mj-lt"/>
                <a:cs typeface="ＭＳ Ｐゴシック" charset="0"/>
              </a:rPr>
              <a:t>Evolution of </a:t>
            </a:r>
            <a:r>
              <a:rPr lang="en-US" sz="3600" b="1" dirty="0" smtClean="0">
                <a:latin typeface="+mj-lt"/>
                <a:cs typeface="ＭＳ Ｐゴシック" charset="0"/>
              </a:rPr>
              <a:t>Smartphones</a:t>
            </a:r>
            <a:endParaRPr lang="en-US" sz="3600" b="1" dirty="0">
              <a:latin typeface="+mj-lt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>
                <a:latin typeface="Calibri"/>
                <a:cs typeface="Calibri"/>
              </a:rPr>
              <a:t>Introduction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879304" y="1345332"/>
            <a:ext cx="626469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Apple iPhone 5 -</a:t>
            </a:r>
          </a:p>
          <a:p>
            <a:pPr algn="r"/>
            <a:r>
              <a:rPr lang="en-US" sz="2400" dirty="0" smtClean="0"/>
              <a:t>The last Apple smartphone.</a:t>
            </a:r>
          </a:p>
          <a:p>
            <a:pPr algn="r"/>
            <a:r>
              <a:rPr lang="en-US" sz="2400" dirty="0" smtClean="0"/>
              <a:t>Released in September 2012.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563888" y="3217540"/>
            <a:ext cx="48600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Specifications:</a:t>
            </a:r>
          </a:p>
          <a:p>
            <a:r>
              <a:rPr lang="en-US" dirty="0" smtClean="0"/>
              <a:t>Operating System: </a:t>
            </a:r>
            <a:r>
              <a:rPr lang="en-US" dirty="0" err="1" smtClean="0"/>
              <a:t>iOS</a:t>
            </a:r>
            <a:r>
              <a:rPr lang="en-US" dirty="0" smtClean="0"/>
              <a:t> 6</a:t>
            </a:r>
          </a:p>
          <a:p>
            <a:r>
              <a:rPr lang="en-US" dirty="0" smtClean="0"/>
              <a:t>CPU Clock</a:t>
            </a:r>
            <a:r>
              <a:rPr lang="en-US" dirty="0"/>
              <a:t>: </a:t>
            </a:r>
            <a:r>
              <a:rPr lang="en-US" dirty="0" smtClean="0"/>
              <a:t>Dual-</a:t>
            </a:r>
            <a:r>
              <a:rPr lang="en-US" dirty="0"/>
              <a:t>core </a:t>
            </a:r>
            <a:r>
              <a:rPr lang="en-US" dirty="0" smtClean="0"/>
              <a:t>1.2 GHz</a:t>
            </a:r>
          </a:p>
          <a:p>
            <a:r>
              <a:rPr lang="en-US" dirty="0" smtClean="0"/>
              <a:t>RAM: 1GB</a:t>
            </a:r>
          </a:p>
          <a:p>
            <a:r>
              <a:rPr lang="en-US" dirty="0"/>
              <a:t>Storage: </a:t>
            </a:r>
            <a:r>
              <a:rPr lang="en-US" dirty="0" smtClean="0"/>
              <a:t>16/32/64GB</a:t>
            </a:r>
            <a:endParaRPr lang="en-US" dirty="0"/>
          </a:p>
          <a:p>
            <a:r>
              <a:rPr lang="en-US" dirty="0" smtClean="0"/>
              <a:t>Display Diagonal: 4.0”</a:t>
            </a:r>
          </a:p>
          <a:p>
            <a:r>
              <a:rPr lang="en-US" dirty="0" smtClean="0"/>
              <a:t>Display Resolution: 640 x 1136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1201316"/>
            <a:ext cx="2619668" cy="408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323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34" charset="-128"/>
                <a:cs typeface="ＭＳ Ｐゴシック" charset="0"/>
              </a:rPr>
              <a:t>Evolution of Mobile Networks</a:t>
            </a: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>
                <a:latin typeface="Calibri"/>
                <a:cs typeface="Calibri"/>
              </a:rPr>
              <a:t>Introduction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860823"/>
              </p:ext>
            </p:extLst>
          </p:nvPr>
        </p:nvGraphicFramePr>
        <p:xfrm>
          <a:off x="683568" y="2137420"/>
          <a:ext cx="5256584" cy="28083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28292"/>
                <a:gridCol w="2628292"/>
              </a:tblGrid>
              <a:tr h="46805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Data rates</a:t>
                      </a:r>
                      <a:endParaRPr lang="en-US" dirty="0"/>
                    </a:p>
                  </a:txBody>
                  <a:tcPr/>
                </a:tc>
              </a:tr>
              <a:tr h="468052">
                <a:tc>
                  <a:txBody>
                    <a:bodyPr/>
                    <a:lstStyle/>
                    <a:p>
                      <a:r>
                        <a:rPr lang="en-US" dirty="0" smtClean="0"/>
                        <a:t>GPRS (2.5G)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~ 50 Kbit/s</a:t>
                      </a:r>
                      <a:endParaRPr lang="en-US" dirty="0"/>
                    </a:p>
                  </a:txBody>
                  <a:tcPr/>
                </a:tc>
              </a:tr>
              <a:tr h="468052">
                <a:tc>
                  <a:txBody>
                    <a:bodyPr/>
                    <a:lstStyle/>
                    <a:p>
                      <a:r>
                        <a:rPr lang="en-US" dirty="0" smtClean="0"/>
                        <a:t>EDGE (2.75G)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~ 64 Kbit/s</a:t>
                      </a:r>
                      <a:endParaRPr lang="en-US" dirty="0"/>
                    </a:p>
                  </a:txBody>
                  <a:tcPr/>
                </a:tc>
              </a:tr>
              <a:tr h="468052">
                <a:tc>
                  <a:txBody>
                    <a:bodyPr/>
                    <a:lstStyle/>
                    <a:p>
                      <a:r>
                        <a:rPr lang="en-US" dirty="0" smtClean="0"/>
                        <a:t>UMTS (3G)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144</a:t>
                      </a:r>
                      <a:r>
                        <a:rPr lang="en-US" baseline="0" dirty="0" smtClean="0"/>
                        <a:t> - 2048 K</a:t>
                      </a:r>
                      <a:r>
                        <a:rPr lang="en-US" dirty="0" smtClean="0"/>
                        <a:t>bit/s</a:t>
                      </a:r>
                      <a:endParaRPr lang="en-US" dirty="0"/>
                    </a:p>
                  </a:txBody>
                  <a:tcPr/>
                </a:tc>
              </a:tr>
              <a:tr h="468052">
                <a:tc>
                  <a:txBody>
                    <a:bodyPr/>
                    <a:lstStyle/>
                    <a:p>
                      <a:r>
                        <a:rPr lang="en-US" dirty="0" smtClean="0"/>
                        <a:t>HSDPA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dirty="0" smtClean="0"/>
                        <a:t>3.5G)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3.6 - 7.2 Mbit/s</a:t>
                      </a:r>
                      <a:endParaRPr lang="en-US" dirty="0"/>
                    </a:p>
                  </a:txBody>
                  <a:tcPr/>
                </a:tc>
              </a:tr>
              <a:tr h="468052">
                <a:tc>
                  <a:txBody>
                    <a:bodyPr/>
                    <a:lstStyle/>
                    <a:p>
                      <a:r>
                        <a:rPr lang="en-US" dirty="0" smtClean="0"/>
                        <a:t>LTE (3.9G)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40 - 80 Mbit/s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08" y="1921396"/>
            <a:ext cx="2371794" cy="300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750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Mobile devices are more and more powerful</a:t>
            </a:r>
          </a:p>
          <a:p>
            <a:pPr lvl="1"/>
            <a:r>
              <a:rPr lang="en-US" dirty="0" smtClean="0"/>
              <a:t>Hardware similar to some computers not so old…</a:t>
            </a:r>
          </a:p>
          <a:p>
            <a:endParaRPr lang="en-US" dirty="0" smtClean="0"/>
          </a:p>
          <a:p>
            <a:r>
              <a:rPr lang="en-US" dirty="0" smtClean="0"/>
              <a:t>Mobile network is faster and faster</a:t>
            </a:r>
          </a:p>
          <a:p>
            <a:pPr lvl="1"/>
            <a:r>
              <a:rPr lang="en-US" dirty="0" smtClean="0"/>
              <a:t>Data rates similar to some ADSL connections</a:t>
            </a:r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34" charset="-128"/>
                <a:cs typeface="ＭＳ Ｐゴシック" charset="0"/>
              </a:rPr>
              <a:t>Why </a:t>
            </a:r>
            <a:r>
              <a:rPr lang="en-US" sz="3600" b="1" dirty="0" smtClean="0">
                <a:latin typeface="+mj-lt"/>
                <a:cs typeface="ＭＳ Ｐゴシック" charset="0"/>
              </a:rPr>
              <a:t>websites for </a:t>
            </a:r>
            <a:r>
              <a: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34" charset="-128"/>
                <a:cs typeface="ＭＳ Ｐゴシック" charset="0"/>
              </a:rPr>
              <a:t>mobile</a:t>
            </a:r>
            <a:r>
              <a:rPr kumimoji="0" lang="en-US" sz="3600" b="1" i="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34" charset="-128"/>
                <a:cs typeface="ＭＳ Ｐゴシック" charset="0"/>
              </a:rPr>
              <a:t> devices</a:t>
            </a:r>
            <a:r>
              <a: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34" charset="-128"/>
                <a:cs typeface="ＭＳ Ｐゴシック" charset="0"/>
              </a:rPr>
              <a:t> ?</a:t>
            </a: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>
                <a:latin typeface="Calibri"/>
                <a:cs typeface="Calibri"/>
              </a:rPr>
              <a:t>Introduction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15499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Mobile devices bring new useful technologies 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Smartphone is the </a:t>
            </a:r>
            <a:r>
              <a:rPr lang="en-US" dirty="0"/>
              <a:t>most personal and mobile media </a:t>
            </a:r>
            <a:r>
              <a:rPr lang="en-US" dirty="0" smtClean="0"/>
              <a:t>tool</a:t>
            </a:r>
          </a:p>
          <a:p>
            <a:pPr lvl="1"/>
            <a:r>
              <a:rPr lang="en-US" dirty="0"/>
              <a:t>Reaches where other media </a:t>
            </a:r>
            <a:r>
              <a:rPr lang="en-US" dirty="0" smtClean="0"/>
              <a:t>cannot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34" charset="-128"/>
                <a:cs typeface="ＭＳ Ｐゴシック" charset="0"/>
              </a:rPr>
              <a:t>Why </a:t>
            </a:r>
            <a:r>
              <a:rPr lang="en-US" sz="3600" b="1" dirty="0" smtClean="0">
                <a:latin typeface="+mj-lt"/>
                <a:cs typeface="ＭＳ Ｐゴシック" charset="0"/>
              </a:rPr>
              <a:t>websites for </a:t>
            </a:r>
            <a:r>
              <a: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34" charset="-128"/>
                <a:cs typeface="ＭＳ Ｐゴシック" charset="0"/>
              </a:rPr>
              <a:t>mobile</a:t>
            </a:r>
            <a:r>
              <a:rPr kumimoji="0" lang="en-US" sz="3600" b="1" i="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34" charset="-128"/>
                <a:cs typeface="ＭＳ Ｐゴシック" charset="0"/>
              </a:rPr>
              <a:t> devices</a:t>
            </a:r>
            <a:r>
              <a: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34" charset="-128"/>
                <a:cs typeface="ＭＳ Ｐゴシック" charset="0"/>
              </a:rPr>
              <a:t> ?</a:t>
            </a: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>
                <a:latin typeface="Calibri"/>
                <a:cs typeface="Calibri"/>
              </a:rPr>
              <a:t>Introduction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Espace réservé du contenu 2"/>
          <p:cNvSpPr txBox="1">
            <a:spLocks/>
          </p:cNvSpPr>
          <p:nvPr/>
        </p:nvSpPr>
        <p:spPr bwMode="auto">
          <a:xfrm>
            <a:off x="323528" y="1777380"/>
            <a:ext cx="8435975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Multi-touch</a:t>
            </a:r>
          </a:p>
          <a:p>
            <a:pPr lvl="1"/>
            <a:r>
              <a:rPr lang="en-US" dirty="0" smtClean="0"/>
              <a:t>Geo-location</a:t>
            </a:r>
          </a:p>
          <a:p>
            <a:pPr lvl="1"/>
            <a:r>
              <a:rPr lang="en-US" dirty="0" smtClean="0"/>
              <a:t>Camera</a:t>
            </a:r>
          </a:p>
          <a:p>
            <a:pPr lvl="1"/>
            <a:r>
              <a:rPr lang="en-US" dirty="0" smtClean="0"/>
              <a:t>Accelerometer</a:t>
            </a:r>
          </a:p>
          <a:p>
            <a:pPr lvl="1"/>
            <a:r>
              <a:rPr lang="en-US" dirty="0" smtClean="0"/>
              <a:t>NFC</a:t>
            </a:r>
          </a:p>
          <a:p>
            <a:pPr lvl="1"/>
            <a:r>
              <a:rPr lang="en-US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30522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91109"/>
            <a:ext cx="8435975" cy="4230687"/>
          </a:xfrm>
        </p:spPr>
        <p:txBody>
          <a:bodyPr/>
          <a:lstStyle/>
          <a:p>
            <a:pPr marL="0" indent="0">
              <a:buNone/>
            </a:pPr>
            <a:r>
              <a:rPr lang="en-US" sz="2800" i="1" dirty="0" smtClean="0"/>
              <a:t>The </a:t>
            </a:r>
            <a:r>
              <a:rPr lang="en-US" sz="2800" i="1" dirty="0"/>
              <a:t>first billion Internet users was reached by the PC, the second will arrive by the mobile</a:t>
            </a:r>
            <a:r>
              <a:rPr lang="en-US" sz="2800" i="1" dirty="0" smtClean="0"/>
              <a:t>.</a:t>
            </a:r>
            <a:endParaRPr lang="en-US" sz="2800" i="1" dirty="0"/>
          </a:p>
          <a:p>
            <a:pPr algn="r">
              <a:buFontTx/>
              <a:buChar char="-"/>
            </a:pPr>
            <a:r>
              <a:rPr lang="en-US" sz="2800" dirty="0" smtClean="0"/>
              <a:t>Google</a:t>
            </a:r>
          </a:p>
          <a:p>
            <a:pPr marL="0" indent="0">
              <a:buNone/>
            </a:pPr>
            <a:endParaRPr lang="en-US" sz="2800" i="1" dirty="0" smtClean="0"/>
          </a:p>
          <a:p>
            <a:pPr marL="0" indent="0">
              <a:buNone/>
            </a:pPr>
            <a:r>
              <a:rPr lang="en-US" sz="2800" i="1" dirty="0" smtClean="0"/>
              <a:t>Since </a:t>
            </a:r>
            <a:r>
              <a:rPr lang="en-US" sz="2800" i="1" dirty="0"/>
              <a:t>Q4/2010, smartphones (mobile phone, 3G, keyboard, OS, e-mail...) outsell computers for the first </a:t>
            </a:r>
            <a:r>
              <a:rPr lang="en-US" sz="2800" i="1" dirty="0" smtClean="0"/>
              <a:t>time.</a:t>
            </a:r>
            <a:endParaRPr lang="en-US" sz="2800" i="1" dirty="0"/>
          </a:p>
          <a:p>
            <a:pPr algn="r">
              <a:buFontTx/>
              <a:buChar char="-"/>
            </a:pPr>
            <a:r>
              <a:rPr lang="en-US" sz="2800" dirty="0" smtClean="0"/>
              <a:t>IDC Report</a:t>
            </a:r>
          </a:p>
          <a:p>
            <a:pPr algn="r">
              <a:buFontTx/>
              <a:buChar char="-"/>
            </a:pPr>
            <a:endParaRPr lang="en-US" sz="2800" dirty="0"/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34" charset="-128"/>
                <a:cs typeface="ＭＳ Ｐゴシック" charset="0"/>
              </a:rPr>
              <a:t>Why </a:t>
            </a:r>
            <a:r>
              <a:rPr lang="en-US" sz="3600" b="1" dirty="0" smtClean="0">
                <a:latin typeface="+mj-lt"/>
                <a:cs typeface="ＭＳ Ｐゴシック" charset="0"/>
              </a:rPr>
              <a:t>websites for </a:t>
            </a:r>
            <a:r>
              <a: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34" charset="-128"/>
                <a:cs typeface="ＭＳ Ｐゴシック" charset="0"/>
              </a:rPr>
              <a:t>mobile</a:t>
            </a:r>
            <a:r>
              <a:rPr kumimoji="0" lang="en-US" sz="3600" b="1" i="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34" charset="-128"/>
                <a:cs typeface="ＭＳ Ｐゴシック" charset="0"/>
              </a:rPr>
              <a:t> devices</a:t>
            </a:r>
            <a:r>
              <a: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34" charset="-128"/>
                <a:cs typeface="ＭＳ Ｐゴシック" charset="0"/>
              </a:rPr>
              <a:t> ?</a:t>
            </a: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>
                <a:latin typeface="Calibri"/>
                <a:cs typeface="Calibri"/>
              </a:rPr>
              <a:t>Introduction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67805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Source of a lot of debate…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 native applications is often more efficient and can use native API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 web application can reach the computer and the mobile worlds regardless of the OS</a:t>
            </a:r>
          </a:p>
          <a:p>
            <a:pPr lvl="2"/>
            <a:r>
              <a:rPr lang="en-US" dirty="0" smtClean="0"/>
              <a:t>You just need a browser !</a:t>
            </a:r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34" charset="-128"/>
                <a:cs typeface="ＭＳ Ｐゴシック" charset="0"/>
              </a:rPr>
              <a:t>Web</a:t>
            </a:r>
            <a:r>
              <a:rPr kumimoji="0" lang="en-US" sz="3600" b="1" i="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34" charset="-128"/>
                <a:cs typeface="ＭＳ Ｐゴシック" charset="0"/>
              </a:rPr>
              <a:t> </a:t>
            </a:r>
            <a:r>
              <a:rPr lang="en-US" sz="3600" b="1" dirty="0" smtClean="0">
                <a:latin typeface="+mj-lt"/>
                <a:cs typeface="ＭＳ Ｐゴシック" charset="0"/>
              </a:rPr>
              <a:t>or</a:t>
            </a:r>
            <a:r>
              <a: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34" charset="-128"/>
                <a:cs typeface="ＭＳ Ｐゴシック" charset="0"/>
              </a:rPr>
              <a:t> Native ?</a:t>
            </a: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>
                <a:latin typeface="Calibri"/>
                <a:cs typeface="Calibri"/>
              </a:rPr>
              <a:t>Introduction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95972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lot of different mobile OS…</a:t>
            </a:r>
            <a:endParaRPr lang="en-US" dirty="0"/>
          </a:p>
          <a:p>
            <a:r>
              <a:rPr lang="en-US" dirty="0" smtClean="0"/>
              <a:t>… but not a lot of different browser engines !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b="1" dirty="0" err="1" smtClean="0"/>
              <a:t>WebKit</a:t>
            </a:r>
            <a:r>
              <a:rPr lang="en-US" b="1" dirty="0" smtClean="0"/>
              <a:t>: </a:t>
            </a:r>
          </a:p>
          <a:p>
            <a:pPr lvl="2"/>
            <a:r>
              <a:rPr lang="en-US" dirty="0" err="1" smtClean="0"/>
              <a:t>iOS</a:t>
            </a:r>
            <a:r>
              <a:rPr lang="en-US" dirty="0" smtClean="0"/>
              <a:t>, Android, Palm, Nokia, BlackBerry…</a:t>
            </a:r>
          </a:p>
          <a:p>
            <a:pPr lvl="1"/>
            <a:r>
              <a:rPr lang="en-US" dirty="0" smtClean="0"/>
              <a:t>Opera Mobile</a:t>
            </a:r>
          </a:p>
          <a:p>
            <a:pPr lvl="1"/>
            <a:r>
              <a:rPr lang="en-US" dirty="0" smtClean="0"/>
              <a:t>IE Mobile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34" charset="-128"/>
                <a:cs typeface="ＭＳ Ｐゴシック" charset="0"/>
              </a:rPr>
              <a:t>One engi</a:t>
            </a:r>
            <a:r>
              <a:rPr lang="en-US" sz="3600" b="1" dirty="0" smtClean="0">
                <a:latin typeface="+mj-lt"/>
                <a:cs typeface="ＭＳ Ｐゴシック" charset="0"/>
              </a:rPr>
              <a:t>ne to bring them all… (almost)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>
                <a:latin typeface="Calibri"/>
                <a:cs typeface="Calibri"/>
              </a:rPr>
              <a:t>Introduction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63565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By completing this course, you will be able to: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Explain the evolution of the mobile devices</a:t>
            </a:r>
          </a:p>
          <a:p>
            <a:pPr lvl="1"/>
            <a:r>
              <a:rPr lang="en-US" dirty="0" smtClean="0"/>
              <a:t>Explain the evolution of the different specifications</a:t>
            </a:r>
          </a:p>
          <a:p>
            <a:pPr lvl="1"/>
            <a:r>
              <a:rPr lang="en-US" dirty="0" smtClean="0"/>
              <a:t>Develop mobile website following good practices</a:t>
            </a:r>
          </a:p>
          <a:p>
            <a:pPr lvl="1"/>
            <a:r>
              <a:rPr lang="en-US" dirty="0" smtClean="0"/>
              <a:t>Develop </a:t>
            </a:r>
            <a:r>
              <a:rPr lang="en-US" dirty="0" err="1" smtClean="0"/>
              <a:t>jQuery</a:t>
            </a:r>
            <a:r>
              <a:rPr lang="en-US" dirty="0" smtClean="0"/>
              <a:t> Mobile applications</a:t>
            </a:r>
          </a:p>
          <a:p>
            <a:pPr lvl="1"/>
            <a:r>
              <a:rPr lang="en-US" dirty="0" smtClean="0"/>
              <a:t>Enumerate other web mobile Frameworks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63" y="49213"/>
            <a:ext cx="617537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34" charset="-128"/>
                <a:cs typeface="ＭＳ Ｐゴシック" charset="0"/>
              </a:rPr>
              <a:t>Course objectives</a:t>
            </a:r>
          </a:p>
        </p:txBody>
      </p:sp>
      <p:sp>
        <p:nvSpPr>
          <p:cNvPr id="9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 smtClean="0">
                <a:solidFill>
                  <a:prstClr val="black"/>
                </a:solidFill>
                <a:latin typeface="Calibri"/>
                <a:cs typeface="ＭＳ Ｐゴシック" charset="0"/>
              </a:rPr>
              <a:t>Web Mobile</a:t>
            </a:r>
            <a:endParaRPr lang="en-US" dirty="0">
              <a:solidFill>
                <a:prstClr val="black"/>
              </a:solidFill>
              <a:latin typeface="Calibri"/>
              <a:cs typeface="ＭＳ Ｐゴシック" charset="0"/>
            </a:endParaRPr>
          </a:p>
          <a:p>
            <a:pPr marL="342900" indent="-342900" defTabSz="457200">
              <a:spcBef>
                <a:spcPct val="20000"/>
              </a:spcBef>
              <a:defRPr/>
            </a:pPr>
            <a:endParaRPr kumimoji="0" lang="en-US" b="0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34" charset="-128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atCounter-mobile_browser-ww-monthly-200908-201208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" t="1887" r="399"/>
          <a:stretch/>
        </p:blipFill>
        <p:spPr>
          <a:xfrm>
            <a:off x="101018" y="53165"/>
            <a:ext cx="9042981" cy="525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605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?</a:t>
            </a:r>
            <a:endParaRPr lang="fr-FR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1129308"/>
            <a:ext cx="4241200" cy="383202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6" name="Image 3" descr="icon_chrono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121196"/>
            <a:ext cx="978956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52691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671888"/>
            <a:ext cx="7772400" cy="1135062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specifications History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422525"/>
            <a:ext cx="7772400" cy="12493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Web Mobile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216" y="2857500"/>
            <a:ext cx="2286000" cy="622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56" y="3793604"/>
            <a:ext cx="1800661" cy="119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01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History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 smtClean="0">
                <a:latin typeface="+mn-lt"/>
                <a:cs typeface="ＭＳ Ｐゴシック" charset="0"/>
              </a:rPr>
              <a:t>Specifications History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cs typeface="ＭＳ Ｐゴシック" charset="0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Diagramme 7"/>
          <p:cNvGraphicFramePr/>
          <p:nvPr>
            <p:extLst>
              <p:ext uri="{D42A27DB-BD31-4B8C-83A1-F6EECF244321}">
                <p14:modId xmlns:p14="http://schemas.microsoft.com/office/powerpoint/2010/main" val="1027265317"/>
              </p:ext>
            </p:extLst>
          </p:nvPr>
        </p:nvGraphicFramePr>
        <p:xfrm>
          <a:off x="1115616" y="1051815"/>
          <a:ext cx="7048528" cy="4109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22386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WAP </a:t>
            </a:r>
            <a:r>
              <a:rPr lang="en-US" dirty="0" smtClean="0"/>
              <a:t>Forum main aim: 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ring </a:t>
            </a:r>
            <a:r>
              <a:rPr lang="en-US" dirty="0"/>
              <a:t>together the various wireless technologies in a </a:t>
            </a:r>
            <a:r>
              <a:rPr lang="en-US" dirty="0" smtClean="0"/>
              <a:t>standardized </a:t>
            </a:r>
            <a:r>
              <a:rPr lang="en-US" dirty="0"/>
              <a:t>protocol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It was composed of famous actors:</a:t>
            </a:r>
          </a:p>
          <a:p>
            <a:pPr lvl="1"/>
            <a:r>
              <a:rPr lang="en-US" dirty="0" smtClean="0"/>
              <a:t>Nokia, Ericsson, Microsoft, Motorola, …</a:t>
            </a:r>
          </a:p>
          <a:p>
            <a:pPr lvl="1"/>
            <a:endParaRPr lang="en-US" dirty="0"/>
          </a:p>
          <a:p>
            <a:endParaRPr lang="en-US" dirty="0" smtClean="0"/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WAP Forum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>
                <a:latin typeface="Calibri"/>
                <a:cs typeface="Calibri"/>
              </a:rPr>
              <a:t>Specifications History</a:t>
            </a:r>
          </a:p>
          <a:p>
            <a:pPr marL="342900" indent="-342900" defTabSz="457200">
              <a:spcBef>
                <a:spcPct val="20000"/>
              </a:spcBef>
              <a:defRPr/>
            </a:pP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18307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Wireless Application Protocol (WAP)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technical standard for accessing information over a mobile wireless </a:t>
            </a:r>
            <a:r>
              <a:rPr lang="en-US" dirty="0" smtClean="0"/>
              <a:t>network</a:t>
            </a:r>
          </a:p>
          <a:p>
            <a:pPr lvl="1"/>
            <a:endParaRPr lang="en-US" dirty="0"/>
          </a:p>
          <a:p>
            <a:r>
              <a:rPr lang="en-US" dirty="0" smtClean="0"/>
              <a:t>For WAP 1.x, the primary language to design application was:</a:t>
            </a:r>
          </a:p>
          <a:p>
            <a:pPr lvl="1"/>
            <a:r>
              <a:rPr lang="en-US" dirty="0" smtClean="0"/>
              <a:t>Wireless Markup Language  (WML)</a:t>
            </a:r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WAP &amp; WML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>
                <a:latin typeface="Calibri"/>
                <a:cs typeface="Calibri"/>
              </a:rPr>
              <a:t>Specifications History</a:t>
            </a:r>
          </a:p>
          <a:p>
            <a:pPr marL="342900" indent="-342900" defTabSz="457200">
              <a:spcBef>
                <a:spcPct val="20000"/>
              </a:spcBef>
              <a:defRPr/>
            </a:pP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67459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of WML page :</a:t>
            </a:r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WAP &amp; WML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>
                <a:latin typeface="Calibri"/>
                <a:cs typeface="Calibri"/>
              </a:rPr>
              <a:t>Specifications History</a:t>
            </a:r>
          </a:p>
          <a:p>
            <a:pPr marL="342900" indent="-342900" defTabSz="457200">
              <a:spcBef>
                <a:spcPct val="20000"/>
              </a:spcBef>
              <a:defRPr/>
            </a:pP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à coins arrondis 4"/>
          <p:cNvSpPr/>
          <p:nvPr/>
        </p:nvSpPr>
        <p:spPr>
          <a:xfrm>
            <a:off x="251520" y="2137420"/>
            <a:ext cx="8712968" cy="266429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Font typeface="Wingdings" pitchFamily="1" charset="2"/>
              <a:buNone/>
            </a:pP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&lt;?</a:t>
            </a:r>
            <a:r>
              <a:rPr lang="en-GB" b="1" dirty="0">
                <a:solidFill>
                  <a:srgbClr val="3366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xml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version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>
                <a:solidFill>
                  <a:srgbClr val="00B050"/>
                </a:solidFill>
                <a:latin typeface="Courier New" pitchFamily="1" charset="0"/>
              </a:rPr>
              <a:t>1.0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"?</a:t>
            </a: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</a:p>
          <a:p>
            <a:pPr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&lt;</a:t>
            </a:r>
            <a:r>
              <a:rPr lang="en-GB" b="1" dirty="0">
                <a:solidFill>
                  <a:schemeClr val="bg1">
                    <a:lumMod val="50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!DOCTYPE </a:t>
            </a:r>
            <a:r>
              <a:rPr lang="en-GB" b="1" dirty="0" err="1">
                <a:solidFill>
                  <a:schemeClr val="bg1">
                    <a:lumMod val="50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wml</a:t>
            </a:r>
            <a:r>
              <a:rPr lang="en-GB" b="1" dirty="0">
                <a:solidFill>
                  <a:schemeClr val="bg1">
                    <a:lumMod val="50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PUBLIC "-//WAPFORUM//DTD WML 1.1//</a:t>
            </a:r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EN"</a:t>
            </a:r>
          </a:p>
          <a:p>
            <a:pPr eaLnBrk="1" hangingPunct="1">
              <a:buFont typeface="Wingdings" pitchFamily="1" charset="2"/>
              <a:buNone/>
            </a:pPr>
            <a:r>
              <a:rPr lang="en-GB" b="1" dirty="0">
                <a:solidFill>
                  <a:schemeClr val="bg1">
                    <a:lumMod val="50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	</a:t>
            </a:r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	"</a:t>
            </a:r>
            <a:r>
              <a:rPr lang="en-GB" b="1" dirty="0">
                <a:solidFill>
                  <a:schemeClr val="bg1">
                    <a:lumMod val="50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http://</a:t>
            </a:r>
            <a:r>
              <a:rPr lang="en-GB" b="1" dirty="0" err="1">
                <a:solidFill>
                  <a:schemeClr val="bg1">
                    <a:lumMod val="50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www.wapforum.org</a:t>
            </a:r>
            <a:r>
              <a:rPr lang="en-GB" b="1" dirty="0">
                <a:solidFill>
                  <a:schemeClr val="bg1">
                    <a:lumMod val="50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/DTD/wml_1.1.</a:t>
            </a:r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xml"&gt;</a:t>
            </a:r>
          </a:p>
          <a:p>
            <a:pPr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&lt;</a:t>
            </a:r>
            <a:r>
              <a:rPr lang="en-GB" b="1" dirty="0" err="1">
                <a:solidFill>
                  <a:srgbClr val="3366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wml</a:t>
            </a: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</a:p>
          <a:p>
            <a:pPr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 &lt;</a:t>
            </a:r>
            <a:r>
              <a:rPr lang="en-GB" b="1" dirty="0">
                <a:solidFill>
                  <a:srgbClr val="3366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card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id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>
                <a:solidFill>
                  <a:srgbClr val="00B050"/>
                </a:solidFill>
                <a:latin typeface="Courier New" pitchFamily="1" charset="0"/>
              </a:rPr>
              <a:t>main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 </a:t>
            </a:r>
            <a:r>
              <a:rPr lang="en-GB" b="1" dirty="0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title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>
                <a:solidFill>
                  <a:srgbClr val="00B050"/>
                </a:solidFill>
                <a:latin typeface="Courier New" pitchFamily="1" charset="0"/>
              </a:rPr>
              <a:t>First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>
                <a:solidFill>
                  <a:srgbClr val="00B050"/>
                </a:solidFill>
                <a:latin typeface="Courier New" pitchFamily="1" charset="0"/>
              </a:rPr>
              <a:t>Card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</a:t>
            </a: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</a:p>
          <a:p>
            <a:pPr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    &lt;</a:t>
            </a:r>
            <a:r>
              <a:rPr lang="en-GB" b="1" dirty="0">
                <a:solidFill>
                  <a:srgbClr val="3366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p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mode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>
                <a:solidFill>
                  <a:srgbClr val="00B050"/>
                </a:solidFill>
                <a:latin typeface="Courier New" pitchFamily="1" charset="0"/>
              </a:rPr>
              <a:t>wrap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"&gt;This is a sample WML page.&lt;/</a:t>
            </a:r>
            <a:r>
              <a:rPr lang="en-GB" b="1" dirty="0">
                <a:solidFill>
                  <a:srgbClr val="3366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p</a:t>
            </a: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</a:p>
          <a:p>
            <a:pPr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    </a:t>
            </a:r>
            <a:r>
              <a:rPr lang="pl-PL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&lt;</a:t>
            </a:r>
            <a:r>
              <a:rPr lang="pl-PL" b="1" dirty="0">
                <a:solidFill>
                  <a:srgbClr val="3366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a</a:t>
            </a:r>
            <a:r>
              <a:rPr lang="pl-PL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pl-PL" b="1" dirty="0" err="1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href</a:t>
            </a:r>
            <a:r>
              <a:rPr lang="pl-PL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pl-PL" b="1" dirty="0" err="1">
                <a:solidFill>
                  <a:srgbClr val="00B050"/>
                </a:solidFill>
                <a:latin typeface="Courier New" pitchFamily="1" charset="0"/>
              </a:rPr>
              <a:t>wtai</a:t>
            </a:r>
            <a:r>
              <a:rPr lang="pl-PL" b="1" dirty="0">
                <a:solidFill>
                  <a:srgbClr val="00B050"/>
                </a:solidFill>
                <a:latin typeface="Courier New" pitchFamily="1" charset="0"/>
              </a:rPr>
              <a:t>://</a:t>
            </a:r>
            <a:r>
              <a:rPr lang="pl-PL" b="1" dirty="0" err="1">
                <a:solidFill>
                  <a:srgbClr val="00B050"/>
                </a:solidFill>
                <a:latin typeface="Courier New" pitchFamily="1" charset="0"/>
              </a:rPr>
              <a:t>wp</a:t>
            </a:r>
            <a:r>
              <a:rPr lang="pl-PL" b="1" dirty="0">
                <a:solidFill>
                  <a:srgbClr val="00B050"/>
                </a:solidFill>
                <a:latin typeface="Courier New" pitchFamily="1" charset="0"/>
              </a:rPr>
              <a:t>/mc;%2B19035551212</a:t>
            </a:r>
            <a:r>
              <a:rPr lang="pl-PL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</a:t>
            </a:r>
            <a:r>
              <a:rPr lang="pl-PL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&gt;A link&lt;</a:t>
            </a:r>
            <a:r>
              <a:rPr lang="pl-PL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/</a:t>
            </a:r>
            <a:r>
              <a:rPr lang="pl-PL" b="1" dirty="0">
                <a:solidFill>
                  <a:srgbClr val="3366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a</a:t>
            </a:r>
            <a:r>
              <a:rPr lang="pl-PL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  <a:endParaRPr lang="en-GB" b="1" dirty="0" smtClean="0">
              <a:solidFill>
                <a:schemeClr val="tx1">
                  <a:lumMod val="85000"/>
                  <a:lumOff val="15000"/>
                </a:schemeClr>
              </a:solidFill>
              <a:latin typeface="Courier New" pitchFamily="-106" charset="0"/>
              <a:ea typeface="ＭＳ Ｐゴシック" pitchFamily="-106" charset="-128"/>
              <a:cs typeface="Courier New" pitchFamily="-106" charset="0"/>
            </a:endParaRPr>
          </a:p>
          <a:p>
            <a:pPr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 &lt;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/</a:t>
            </a:r>
            <a:r>
              <a:rPr lang="en-GB" b="1" dirty="0">
                <a:solidFill>
                  <a:srgbClr val="3366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card</a:t>
            </a: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</a:p>
          <a:p>
            <a:pPr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&lt;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/</a:t>
            </a:r>
            <a:r>
              <a:rPr lang="en-GB" b="1" dirty="0" err="1">
                <a:solidFill>
                  <a:srgbClr val="3366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wml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  <a:endParaRPr lang="en-GB" b="1" dirty="0" smtClean="0">
              <a:solidFill>
                <a:schemeClr val="tx1">
                  <a:lumMod val="85000"/>
                  <a:lumOff val="15000"/>
                </a:schemeClr>
              </a:solidFill>
              <a:latin typeface="Courier New" pitchFamily="-106" charset="0"/>
              <a:ea typeface="ＭＳ Ｐゴシック" pitchFamily="-106" charset="-128"/>
              <a:cs typeface="Courier New" pitchFamily="-10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30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WAP 2.0 was released in 2002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End-to-end HTTP instead of custom protocol suite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WML </a:t>
            </a:r>
            <a:r>
              <a:rPr lang="en-US" dirty="0"/>
              <a:t>replaced by a cut-down version of XHTML</a:t>
            </a:r>
          </a:p>
          <a:p>
            <a:pPr lvl="2"/>
            <a:r>
              <a:rPr lang="en-US" dirty="0" smtClean="0"/>
              <a:t>XHTML Mobile Profile</a:t>
            </a:r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WAP &amp; XHTML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>
                <a:latin typeface="Calibri"/>
                <a:cs typeface="Calibri"/>
              </a:rPr>
              <a:t>Specifications </a:t>
            </a:r>
            <a:r>
              <a:rPr lang="en-US" dirty="0" smtClean="0">
                <a:latin typeface="Calibri"/>
                <a:cs typeface="Calibri"/>
              </a:rPr>
              <a:t>History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34324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of XHTML MP page :</a:t>
            </a:r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WAP &amp; XHTML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lvl="0" indent="-342900" defTabSz="457200">
              <a:spcBef>
                <a:spcPct val="20000"/>
              </a:spcBef>
              <a:defRPr/>
            </a:pPr>
            <a:r>
              <a:rPr lang="en-US" dirty="0">
                <a:solidFill>
                  <a:prstClr val="black"/>
                </a:solidFill>
                <a:latin typeface="Calibri"/>
                <a:cs typeface="ＭＳ Ｐゴシック" charset="0"/>
              </a:rPr>
              <a:t>Specifications History</a:t>
            </a: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à coins arrondis 4"/>
          <p:cNvSpPr/>
          <p:nvPr/>
        </p:nvSpPr>
        <p:spPr>
          <a:xfrm>
            <a:off x="107504" y="1921396"/>
            <a:ext cx="8928992" cy="316835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Font typeface="Wingdings" pitchFamily="1" charset="2"/>
              <a:buNone/>
            </a:pP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&lt;?</a:t>
            </a:r>
            <a:r>
              <a:rPr lang="en-GB" b="1" dirty="0">
                <a:solidFill>
                  <a:srgbClr val="3366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xml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version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 smtClean="0">
                <a:solidFill>
                  <a:srgbClr val="00B050"/>
                </a:solidFill>
                <a:latin typeface="Courier New" pitchFamily="1" charset="0"/>
              </a:rPr>
              <a:t>1.0</a:t>
            </a: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 </a:t>
            </a:r>
            <a:r>
              <a:rPr lang="en-GB" b="1" dirty="0" smtClean="0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encoding</a:t>
            </a: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 smtClean="0">
                <a:solidFill>
                  <a:srgbClr val="00B050"/>
                </a:solidFill>
                <a:latin typeface="Courier New" pitchFamily="1" charset="0"/>
              </a:rPr>
              <a:t>UTF-8</a:t>
            </a: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"?&gt;</a:t>
            </a:r>
          </a:p>
          <a:p>
            <a:pPr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&lt;</a:t>
            </a:r>
            <a:r>
              <a:rPr lang="en-GB" b="1" dirty="0">
                <a:solidFill>
                  <a:schemeClr val="bg1">
                    <a:lumMod val="50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!DOCTYPE html PUBLIC "-//WAPFORUM//DTD XHTML Mobile 1.2//</a:t>
            </a:r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EN"</a:t>
            </a:r>
          </a:p>
          <a:p>
            <a:pPr eaLnBrk="1" hangingPunct="1">
              <a:buFont typeface="Wingdings" pitchFamily="1" charset="2"/>
              <a:buNone/>
            </a:pPr>
            <a:r>
              <a:rPr lang="en-GB" b="1" dirty="0">
                <a:solidFill>
                  <a:schemeClr val="bg1">
                    <a:lumMod val="50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	"http://</a:t>
            </a:r>
            <a:r>
              <a:rPr lang="en-GB" b="1" dirty="0" err="1">
                <a:solidFill>
                  <a:schemeClr val="bg1">
                    <a:lumMod val="50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www.wapforum.org</a:t>
            </a:r>
            <a:r>
              <a:rPr lang="en-GB" b="1" dirty="0">
                <a:solidFill>
                  <a:schemeClr val="bg1">
                    <a:lumMod val="50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/DTD/xhtml-mobile10.dtd"&gt;</a:t>
            </a:r>
            <a:endParaRPr lang="en-GB" b="1" dirty="0" smtClean="0">
              <a:solidFill>
                <a:schemeClr val="bg1">
                  <a:lumMod val="50000"/>
                </a:schemeClr>
              </a:solidFill>
              <a:latin typeface="Courier New" pitchFamily="-106" charset="0"/>
              <a:ea typeface="ＭＳ Ｐゴシック" pitchFamily="-106" charset="-128"/>
              <a:cs typeface="Courier New" pitchFamily="-106" charset="0"/>
            </a:endParaRPr>
          </a:p>
          <a:p>
            <a:pPr eaLnBrk="1" hangingPunct="1">
              <a:buFont typeface="Wingdings" pitchFamily="1" charset="2"/>
              <a:buNone/>
            </a:pP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&lt;</a:t>
            </a:r>
            <a:r>
              <a:rPr lang="en-GB" b="1" dirty="0">
                <a:solidFill>
                  <a:srgbClr val="3366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html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 err="1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xmlns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>
                <a:solidFill>
                  <a:srgbClr val="00B050"/>
                </a:solidFill>
                <a:latin typeface="Courier New" pitchFamily="1" charset="0"/>
              </a:rPr>
              <a:t>http://www.w3.org/1999/</a:t>
            </a:r>
            <a:r>
              <a:rPr lang="en-GB" b="1" dirty="0" err="1">
                <a:solidFill>
                  <a:srgbClr val="00B050"/>
                </a:solidFill>
                <a:latin typeface="Courier New" pitchFamily="1" charset="0"/>
              </a:rPr>
              <a:t>xhtml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 </a:t>
            </a:r>
            <a:r>
              <a:rPr lang="en-GB" b="1" dirty="0" err="1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xml:lang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>
                <a:solidFill>
                  <a:srgbClr val="00B050"/>
                </a:solidFill>
                <a:latin typeface="Courier New" pitchFamily="1" charset="0"/>
              </a:rPr>
              <a:t>en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</a:t>
            </a: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</a:p>
          <a:p>
            <a:pPr eaLnBrk="1" hangingPunct="1">
              <a:buFont typeface="Wingdings" pitchFamily="1" charset="2"/>
              <a:buNone/>
            </a:pP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&lt;</a:t>
            </a:r>
            <a:r>
              <a:rPr lang="en-GB" b="1" dirty="0">
                <a:solidFill>
                  <a:srgbClr val="3366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head</a:t>
            </a: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</a:p>
          <a:p>
            <a:pPr eaLnBrk="1" hangingPunct="1">
              <a:buFont typeface="Wingdings" pitchFamily="1" charset="2"/>
              <a:buNone/>
            </a:pP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   &lt;</a:t>
            </a:r>
            <a:r>
              <a:rPr lang="en-GB" b="1" dirty="0">
                <a:solidFill>
                  <a:srgbClr val="3366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title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&gt;Hello world&lt;/</a:t>
            </a:r>
            <a:r>
              <a:rPr lang="en-GB" b="1" dirty="0">
                <a:solidFill>
                  <a:srgbClr val="3366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title</a:t>
            </a: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</a:p>
          <a:p>
            <a:pPr eaLnBrk="1" hangingPunct="1">
              <a:buFont typeface="Wingdings" pitchFamily="1" charset="2"/>
              <a:buNone/>
            </a:pP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&lt;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/</a:t>
            </a:r>
            <a:r>
              <a:rPr lang="en-GB" b="1" dirty="0">
                <a:solidFill>
                  <a:srgbClr val="3366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head</a:t>
            </a: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</a:p>
          <a:p>
            <a:pPr eaLnBrk="1" hangingPunct="1">
              <a:buFont typeface="Wingdings" pitchFamily="1" charset="2"/>
              <a:buNone/>
            </a:pP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&lt;</a:t>
            </a:r>
            <a:r>
              <a:rPr lang="en-GB" b="1" dirty="0">
                <a:solidFill>
                  <a:srgbClr val="3366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body</a:t>
            </a: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</a:p>
          <a:p>
            <a:pPr eaLnBrk="1" hangingPunct="1">
              <a:buFont typeface="Wingdings" pitchFamily="1" charset="2"/>
              <a:buNone/>
            </a:pP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   &lt;</a:t>
            </a:r>
            <a:r>
              <a:rPr lang="en-GB" b="1" dirty="0">
                <a:solidFill>
                  <a:srgbClr val="3366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p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&gt;Hello &lt;</a:t>
            </a:r>
            <a:r>
              <a:rPr lang="en-GB" b="1" dirty="0">
                <a:solidFill>
                  <a:srgbClr val="3366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a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 err="1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href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>
                <a:solidFill>
                  <a:srgbClr val="00B050"/>
                </a:solidFill>
                <a:latin typeface="Courier New" pitchFamily="1" charset="0"/>
              </a:rPr>
              <a:t>http://</a:t>
            </a:r>
            <a:r>
              <a:rPr lang="en-GB" b="1" dirty="0" err="1">
                <a:solidFill>
                  <a:srgbClr val="00B050"/>
                </a:solidFill>
                <a:latin typeface="Courier New" pitchFamily="1" charset="0"/>
              </a:rPr>
              <a:t>example.org</a:t>
            </a:r>
            <a:r>
              <a:rPr lang="en-GB" b="1" dirty="0">
                <a:solidFill>
                  <a:srgbClr val="00B050"/>
                </a:solidFill>
                <a:latin typeface="Courier New" pitchFamily="1" charset="0"/>
              </a:rPr>
              <a:t>/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"&gt;world&lt;/</a:t>
            </a:r>
            <a:r>
              <a:rPr lang="en-GB" b="1" dirty="0">
                <a:solidFill>
                  <a:srgbClr val="3366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a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&gt;.&lt;/</a:t>
            </a:r>
            <a:r>
              <a:rPr lang="en-GB" b="1" dirty="0">
                <a:solidFill>
                  <a:srgbClr val="3366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p</a:t>
            </a: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</a:p>
          <a:p>
            <a:pPr eaLnBrk="1" hangingPunct="1">
              <a:buFont typeface="Wingdings" pitchFamily="1" charset="2"/>
              <a:buNone/>
            </a:pP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&lt;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/</a:t>
            </a:r>
            <a:r>
              <a:rPr lang="en-GB" b="1" dirty="0">
                <a:solidFill>
                  <a:srgbClr val="3366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body</a:t>
            </a: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</a:p>
          <a:p>
            <a:pPr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&lt;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/</a:t>
            </a:r>
            <a:r>
              <a:rPr lang="en-GB" b="1" dirty="0">
                <a:solidFill>
                  <a:srgbClr val="3366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html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  <a:endParaRPr lang="en-GB" b="1" dirty="0" smtClean="0">
              <a:solidFill>
                <a:schemeClr val="tx1">
                  <a:lumMod val="85000"/>
                  <a:lumOff val="15000"/>
                </a:schemeClr>
              </a:solidFill>
              <a:latin typeface="Courier New" pitchFamily="-106" charset="0"/>
              <a:ea typeface="ＭＳ Ｐゴシック" pitchFamily="-106" charset="-128"/>
              <a:cs typeface="Courier New" pitchFamily="-10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735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History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>
                <a:latin typeface="+mn-lt"/>
                <a:cs typeface="ＭＳ Ｐゴシック" charset="0"/>
              </a:rPr>
              <a:t>Specifications </a:t>
            </a:r>
            <a:r>
              <a:rPr lang="en-US" dirty="0" smtClean="0">
                <a:latin typeface="+mn-lt"/>
                <a:cs typeface="ＭＳ Ｐゴシック" charset="0"/>
              </a:rPr>
              <a:t>History</a:t>
            </a:r>
            <a:endParaRPr lang="en-US" dirty="0">
              <a:latin typeface="+mn-lt"/>
              <a:cs typeface="ＭＳ Ｐゴシック" charset="0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Diagramme 7"/>
          <p:cNvGraphicFramePr/>
          <p:nvPr>
            <p:extLst>
              <p:ext uri="{D42A27DB-BD31-4B8C-83A1-F6EECF244321}">
                <p14:modId xmlns:p14="http://schemas.microsoft.com/office/powerpoint/2010/main" val="1716807742"/>
              </p:ext>
            </p:extLst>
          </p:nvPr>
        </p:nvGraphicFramePr>
        <p:xfrm>
          <a:off x="1115616" y="1057300"/>
          <a:ext cx="7056784" cy="4104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51930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63888" y="769268"/>
            <a:ext cx="5580112" cy="4446711"/>
          </a:xfrm>
        </p:spPr>
        <p:txBody>
          <a:bodyPr/>
          <a:lstStyle/>
          <a:p>
            <a:pPr>
              <a:lnSpc>
                <a:spcPct val="200000"/>
              </a:lnSpc>
              <a:buNone/>
            </a:pPr>
            <a:r>
              <a:rPr lang="en-US" dirty="0" smtClean="0"/>
              <a:t>Course’s plan: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Introduction</a:t>
            </a:r>
          </a:p>
          <a:p>
            <a:pPr lvl="1"/>
            <a:r>
              <a:rPr lang="en-US" dirty="0" smtClean="0"/>
              <a:t>Specification History</a:t>
            </a:r>
          </a:p>
          <a:p>
            <a:pPr lvl="1"/>
            <a:r>
              <a:rPr lang="en-US" dirty="0" smtClean="0"/>
              <a:t>Good Practices</a:t>
            </a:r>
          </a:p>
          <a:p>
            <a:pPr lvl="1"/>
            <a:r>
              <a:rPr lang="en-US" dirty="0" err="1" smtClean="0"/>
              <a:t>jQuery</a:t>
            </a:r>
            <a:r>
              <a:rPr lang="en-US" dirty="0" smtClean="0"/>
              <a:t> Mobile</a:t>
            </a:r>
          </a:p>
          <a:p>
            <a:pPr lvl="1"/>
            <a:r>
              <a:rPr lang="en-US" dirty="0" smtClean="0"/>
              <a:t>Other Web Mobile Frameworks</a:t>
            </a:r>
          </a:p>
          <a:p>
            <a:pPr lvl="1"/>
            <a:endParaRPr lang="en-US" dirty="0" smtClean="0"/>
          </a:p>
        </p:txBody>
      </p:sp>
      <p:pic>
        <p:nvPicPr>
          <p:cNvPr id="4" name="Picture 8" descr="200138722-0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417340"/>
            <a:ext cx="2472195" cy="3712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34" charset="-128"/>
                <a:cs typeface="ＭＳ Ｐゴシック" charset="0"/>
              </a:rPr>
              <a:t>Course topics</a:t>
            </a:r>
          </a:p>
        </p:txBody>
      </p:sp>
      <p:sp>
        <p:nvSpPr>
          <p:cNvPr id="8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lvl="0" indent="-342900" defTabSz="457200">
              <a:spcBef>
                <a:spcPct val="20000"/>
              </a:spcBef>
              <a:defRPr/>
            </a:pPr>
            <a:r>
              <a:rPr lang="en-US" dirty="0" smtClean="0">
                <a:solidFill>
                  <a:prstClr val="black"/>
                </a:solidFill>
                <a:latin typeface="Calibri"/>
                <a:cs typeface="ＭＳ Ｐゴシック" charset="0"/>
              </a:rPr>
              <a:t>Web Mobile</a:t>
            </a:r>
            <a:endParaRPr lang="en-US" dirty="0">
              <a:solidFill>
                <a:prstClr val="black"/>
              </a:solidFill>
              <a:latin typeface="Calibri"/>
              <a:cs typeface="ＭＳ Ｐゴシック" charset="0"/>
            </a:endParaRPr>
          </a:p>
        </p:txBody>
      </p:sp>
      <p:pic>
        <p:nvPicPr>
          <p:cNvPr id="9" name="Image 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-95250"/>
            <a:ext cx="8636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XHTML Basic is a W3C specification</a:t>
            </a:r>
          </a:p>
          <a:p>
            <a:endParaRPr lang="en-US" dirty="0" smtClean="0"/>
          </a:p>
          <a:p>
            <a:r>
              <a:rPr lang="en-US" dirty="0" smtClean="0"/>
              <a:t>Subset of XHTML 1.1</a:t>
            </a:r>
          </a:p>
          <a:p>
            <a:pPr lvl="1"/>
            <a:r>
              <a:rPr lang="en-US" dirty="0" smtClean="0"/>
              <a:t>Suitable </a:t>
            </a:r>
            <a:r>
              <a:rPr lang="en-US" dirty="0"/>
              <a:t>for mobile phones, PDAs, pagers, and </a:t>
            </a:r>
            <a:r>
              <a:rPr lang="en-US" dirty="0" smtClean="0"/>
              <a:t>interactive televisions</a:t>
            </a:r>
          </a:p>
          <a:p>
            <a:endParaRPr lang="en-US" dirty="0" smtClean="0"/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XHTML Basic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>
                <a:latin typeface="Calibri"/>
                <a:cs typeface="Calibri"/>
              </a:rPr>
              <a:t>Specifications </a:t>
            </a:r>
            <a:r>
              <a:rPr lang="en-US" dirty="0" smtClean="0">
                <a:latin typeface="Calibri"/>
                <a:cs typeface="Calibri"/>
              </a:rPr>
              <a:t>History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22124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difference between XHTML MP and XHTML Basic ?</a:t>
            </a:r>
          </a:p>
          <a:p>
            <a:endParaRPr lang="en-US" dirty="0"/>
          </a:p>
          <a:p>
            <a:pPr lvl="1"/>
            <a:r>
              <a:rPr lang="en-US" dirty="0" smtClean="0"/>
              <a:t>XHTML MP was designed before the W3C finished the XHTML specification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 2008, the two specifications became the same language</a:t>
            </a:r>
          </a:p>
          <a:p>
            <a:pPr lvl="1"/>
            <a:endParaRPr lang="en-US" dirty="0" smtClean="0"/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XHTML MP or XHTML Basic ?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>
                <a:latin typeface="Calibri"/>
                <a:cs typeface="Calibri"/>
              </a:rPr>
              <a:t>Specifications </a:t>
            </a:r>
            <a:r>
              <a:rPr lang="en-US" dirty="0" smtClean="0">
                <a:latin typeface="Calibri"/>
                <a:cs typeface="Calibri"/>
              </a:rPr>
              <a:t>History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74133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5" y="409228"/>
            <a:ext cx="9129825" cy="460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87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 what we said :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Many </a:t>
            </a:r>
            <a:r>
              <a:rPr lang="en-US" dirty="0"/>
              <a:t>features of HTML5 have been built with the consideration of being able to run on low-powered devices such as smartphones and </a:t>
            </a:r>
            <a:r>
              <a:rPr lang="en-US" dirty="0" smtClean="0"/>
              <a:t>tablets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XHTML </a:t>
            </a:r>
            <a:r>
              <a:rPr lang="en-US" dirty="0"/>
              <a:t>and its different sub-sets </a:t>
            </a:r>
            <a:r>
              <a:rPr lang="en-US" dirty="0" smtClean="0"/>
              <a:t>will be </a:t>
            </a:r>
            <a:r>
              <a:rPr lang="en-US" dirty="0"/>
              <a:t>phased out and replaced with </a:t>
            </a:r>
            <a:r>
              <a:rPr lang="en-US" dirty="0" smtClean="0"/>
              <a:t>it</a:t>
            </a:r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And HTML 5 ?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>
                <a:latin typeface="Calibri"/>
                <a:cs typeface="Calibri"/>
              </a:rPr>
              <a:t>Specifications </a:t>
            </a:r>
            <a:r>
              <a:rPr lang="en-US" dirty="0" smtClean="0">
                <a:latin typeface="Calibri"/>
                <a:cs typeface="Calibri"/>
              </a:rPr>
              <a:t>History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11239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?</a:t>
            </a:r>
            <a:endParaRPr lang="fr-FR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1129308"/>
            <a:ext cx="4241200" cy="383202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6" name="Image 3" descr="icon_chrono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121196"/>
            <a:ext cx="978956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3262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671888"/>
            <a:ext cx="7772400" cy="1135062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Good Practices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422525"/>
            <a:ext cx="7772400" cy="12493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Web Mobile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2713484"/>
            <a:ext cx="2880320" cy="2160240"/>
          </a:xfrm>
          <a:prstGeom prst="rect">
            <a:avLst/>
          </a:prstGeom>
          <a:ln w="3175" cmpd="sng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6848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July 2008, the W3C publish the </a:t>
            </a:r>
            <a:r>
              <a:rPr lang="en-US" i="1" dirty="0" smtClean="0"/>
              <a:t>Mobile Web Best Practices 1.0</a:t>
            </a:r>
            <a:r>
              <a:rPr lang="en-US" dirty="0" smtClean="0"/>
              <a:t> basic guidelines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Usable Screen Width: 120 pixels, minimum</a:t>
            </a:r>
          </a:p>
          <a:p>
            <a:pPr lvl="1"/>
            <a:r>
              <a:rPr lang="en-US" dirty="0" smtClean="0"/>
              <a:t>Markup Language: XHTML Basic 1.1</a:t>
            </a:r>
          </a:p>
          <a:p>
            <a:pPr lvl="1"/>
            <a:r>
              <a:rPr lang="en-US" dirty="0"/>
              <a:t>Maximum Total Page </a:t>
            </a:r>
            <a:r>
              <a:rPr lang="en-US" dirty="0" smtClean="0"/>
              <a:t>Weight: 20 KB</a:t>
            </a:r>
          </a:p>
          <a:p>
            <a:pPr lvl="1"/>
            <a:r>
              <a:rPr lang="en-US" dirty="0" smtClean="0"/>
              <a:t>No JavaScript, no frames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Mobile Web &amp; W3C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 smtClean="0">
                <a:latin typeface="Calibri"/>
                <a:cs typeface="Calibri"/>
              </a:rPr>
              <a:t>Good Practices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71963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guideline is very interesting but 5-years-old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If you want to target only recent mobile devices, you can break some of those practices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Most of them support JavaScript and have a larger screen</a:t>
            </a:r>
            <a:endParaRPr lang="en-US" dirty="0"/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defTabSz="457200">
              <a:defRPr/>
            </a:pPr>
            <a:r>
              <a:rPr lang="en-US" sz="3600" b="1" dirty="0">
                <a:latin typeface="+mj-lt"/>
                <a:cs typeface="ＭＳ Ｐゴシック" charset="0"/>
              </a:rPr>
              <a:t>Mobile Web &amp; </a:t>
            </a:r>
            <a:r>
              <a:rPr lang="en-US" sz="3600" b="1" dirty="0" smtClean="0">
                <a:latin typeface="+mj-lt"/>
                <a:cs typeface="ＭＳ Ｐゴシック" charset="0"/>
              </a:rPr>
              <a:t>W3C</a:t>
            </a:r>
            <a:endParaRPr lang="en-US" sz="3600" b="1" dirty="0">
              <a:latin typeface="+mj-lt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 smtClean="0">
                <a:latin typeface="Calibri"/>
                <a:cs typeface="Calibri"/>
              </a:rPr>
              <a:t>Good Practices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67385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better URL for your mobile site ?</a:t>
            </a:r>
          </a:p>
          <a:p>
            <a:endParaRPr lang="en-US" dirty="0"/>
          </a:p>
          <a:p>
            <a:pPr lvl="1"/>
            <a:r>
              <a:rPr lang="en-US" dirty="0" smtClean="0">
                <a:hlinkClick r:id="rId3"/>
              </a:rPr>
              <a:t>http://m.website.fr</a:t>
            </a:r>
            <a:r>
              <a:rPr lang="en-US" dirty="0" smtClean="0"/>
              <a:t> ?</a:t>
            </a:r>
          </a:p>
          <a:p>
            <a:pPr lvl="1"/>
            <a:r>
              <a:rPr lang="en-US" dirty="0" smtClean="0">
                <a:hlinkClick r:id="rId4"/>
              </a:rPr>
              <a:t>http://website.mobi</a:t>
            </a:r>
            <a:r>
              <a:rPr lang="en-US" dirty="0" smtClean="0"/>
              <a:t> ?</a:t>
            </a:r>
          </a:p>
          <a:p>
            <a:pPr lvl="1"/>
            <a:r>
              <a:rPr lang="en-US" dirty="0" smtClean="0">
                <a:hlinkClick r:id="rId5"/>
              </a:rPr>
              <a:t>http://website.fr/mobile</a:t>
            </a:r>
            <a:r>
              <a:rPr lang="en-US" dirty="0" smtClean="0"/>
              <a:t> ?</a:t>
            </a:r>
          </a:p>
          <a:p>
            <a:pPr lvl="1"/>
            <a:r>
              <a:rPr lang="en-US" dirty="0" smtClean="0"/>
              <a:t>Or the same than for computers: </a:t>
            </a:r>
            <a:r>
              <a:rPr lang="en-US" dirty="0" smtClean="0">
                <a:hlinkClick r:id="rId6"/>
              </a:rPr>
              <a:t>http://website.fr</a:t>
            </a:r>
            <a:r>
              <a:rPr lang="en-US" dirty="0"/>
              <a:t> 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Mobile URL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 smtClean="0">
                <a:latin typeface="Calibri"/>
                <a:cs typeface="Calibri"/>
              </a:rPr>
              <a:t>Good Practices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23999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you </a:t>
            </a:r>
            <a:r>
              <a:rPr lang="en-US" dirty="0"/>
              <a:t>know </a:t>
            </a:r>
            <a:r>
              <a:rPr lang="en-US" dirty="0" smtClean="0">
                <a:hlinkClick r:id="rId3"/>
              </a:rPr>
              <a:t>http://voyages</a:t>
            </a:r>
            <a:r>
              <a:rPr lang="en-US" dirty="0">
                <a:hlinkClick r:id="rId3"/>
              </a:rPr>
              <a:t>-</a:t>
            </a:r>
            <a:r>
              <a:rPr lang="en-US" dirty="0" smtClean="0">
                <a:hlinkClick r:id="rId3"/>
              </a:rPr>
              <a:t>sncf.mobi</a:t>
            </a:r>
            <a:r>
              <a:rPr lang="en-US" dirty="0" smtClean="0"/>
              <a:t> ?</a:t>
            </a:r>
          </a:p>
          <a:p>
            <a:pPr lvl="1"/>
            <a:r>
              <a:rPr lang="en-US" dirty="0" smtClean="0"/>
              <a:t>A mobile version </a:t>
            </a:r>
            <a:r>
              <a:rPr lang="en-US" dirty="0"/>
              <a:t>of </a:t>
            </a:r>
            <a:r>
              <a:rPr lang="en-US" dirty="0" smtClean="0">
                <a:hlinkClick r:id="rId4"/>
              </a:rPr>
              <a:t>http://voyages</a:t>
            </a:r>
            <a:r>
              <a:rPr lang="en-US" dirty="0">
                <a:hlinkClick r:id="rId4"/>
              </a:rPr>
              <a:t>-</a:t>
            </a:r>
            <a:r>
              <a:rPr lang="en-US" dirty="0" smtClean="0">
                <a:hlinkClick r:id="rId4"/>
              </a:rPr>
              <a:t>sncf.com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Mobile URL - Case study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 smtClean="0">
                <a:latin typeface="Calibri"/>
                <a:cs typeface="Calibri"/>
              </a:rPr>
              <a:t>Good Practices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10-03 at 4.45.37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236" y="2425452"/>
            <a:ext cx="4101260" cy="2771849"/>
          </a:xfrm>
          <a:prstGeom prst="rect">
            <a:avLst/>
          </a:prstGeom>
          <a:ln w="3175" cmpd="sng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0157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671888"/>
            <a:ext cx="7772400" cy="1135062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422525"/>
            <a:ext cx="7772400" cy="12493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Web Mobile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2353444"/>
            <a:ext cx="2763374" cy="278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023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If a mobile user go to the desktop version</a:t>
            </a:r>
          </a:p>
          <a:p>
            <a:pPr lvl="1"/>
            <a:r>
              <a:rPr lang="en-US" dirty="0" smtClean="0"/>
              <a:t>He’s not redirected to the mobile version</a:t>
            </a:r>
          </a:p>
          <a:p>
            <a:pPr lvl="1"/>
            <a:endParaRPr lang="en-US" dirty="0"/>
          </a:p>
          <a:p>
            <a:r>
              <a:rPr lang="en-US" dirty="0"/>
              <a:t>If a </a:t>
            </a:r>
            <a:r>
              <a:rPr lang="en-US" dirty="0" smtClean="0"/>
              <a:t>desktop </a:t>
            </a:r>
            <a:r>
              <a:rPr lang="en-US" dirty="0"/>
              <a:t>user </a:t>
            </a:r>
            <a:r>
              <a:rPr lang="en-US" dirty="0" smtClean="0"/>
              <a:t>go to the mobile version</a:t>
            </a:r>
            <a:endParaRPr lang="en-US" dirty="0"/>
          </a:p>
          <a:p>
            <a:pPr lvl="1"/>
            <a:r>
              <a:rPr lang="en-US" dirty="0"/>
              <a:t>He’s not redirected to </a:t>
            </a:r>
            <a:r>
              <a:rPr lang="en-US" dirty="0" smtClean="0"/>
              <a:t>the desktop version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Mobile Website URL - Case study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 smtClean="0">
                <a:latin typeface="Calibri"/>
                <a:cs typeface="Calibri"/>
              </a:rPr>
              <a:t>Good Practices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17785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How a user go to the Voyages SNCF website ?</a:t>
            </a:r>
            <a:endParaRPr lang="en-US" dirty="0"/>
          </a:p>
          <a:p>
            <a:pPr lvl="1"/>
            <a:r>
              <a:rPr lang="en-US" dirty="0" smtClean="0"/>
              <a:t>With Search Engines !</a:t>
            </a:r>
          </a:p>
          <a:p>
            <a:endParaRPr lang="en-US" dirty="0"/>
          </a:p>
          <a:p>
            <a:r>
              <a:rPr lang="en-US" dirty="0" smtClean="0"/>
              <a:t>If you Google </a:t>
            </a:r>
            <a:r>
              <a:rPr lang="en-US" i="1" dirty="0" smtClean="0"/>
              <a:t>“Voyages SNCF”</a:t>
            </a:r>
            <a:endParaRPr lang="en-US" dirty="0" smtClean="0"/>
          </a:p>
          <a:p>
            <a:pPr lvl="1"/>
            <a:r>
              <a:rPr lang="en-US" dirty="0"/>
              <a:t>Y</a:t>
            </a:r>
            <a:r>
              <a:rPr lang="en-US" dirty="0" smtClean="0"/>
              <a:t>ou can find the mobile website around page 3 !</a:t>
            </a:r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Mobile Website URL - Case study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 smtClean="0">
                <a:latin typeface="Calibri"/>
                <a:cs typeface="Calibri"/>
              </a:rPr>
              <a:t>Good Practices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13129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Mobile Website URL - Case study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 smtClean="0">
                <a:latin typeface="Calibri"/>
                <a:cs typeface="Calibri"/>
              </a:rPr>
              <a:t>Good Practices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Screen Shot 2012-10-03 at 4.55.2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913284"/>
            <a:ext cx="6362812" cy="4392488"/>
          </a:xfrm>
          <a:prstGeom prst="rect">
            <a:avLst/>
          </a:prstGeom>
          <a:ln w="3175" cmpd="sng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968213" y="1305262"/>
            <a:ext cx="941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Query</a:t>
            </a:r>
            <a:endParaRPr 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48652" y="4657700"/>
            <a:ext cx="1980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Mobile version</a:t>
            </a:r>
            <a:endParaRPr 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93724" y="2874651"/>
            <a:ext cx="1890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SERP number</a:t>
            </a:r>
            <a:endParaRPr lang="en-US" sz="2000" b="1" dirty="0"/>
          </a:p>
        </p:txBody>
      </p:sp>
      <p:cxnSp>
        <p:nvCxnSpPr>
          <p:cNvPr id="12" name="Straight Arrow Connector 11"/>
          <p:cNvCxnSpPr>
            <a:stCxn id="7" idx="3"/>
          </p:cNvCxnSpPr>
          <p:nvPr/>
        </p:nvCxnSpPr>
        <p:spPr>
          <a:xfrm flipV="1">
            <a:off x="1909496" y="1201316"/>
            <a:ext cx="2014432" cy="3040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3"/>
          </p:cNvCxnSpPr>
          <p:nvPr/>
        </p:nvCxnSpPr>
        <p:spPr>
          <a:xfrm flipV="1">
            <a:off x="2383985" y="1705372"/>
            <a:ext cx="1539943" cy="13693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3"/>
          </p:cNvCxnSpPr>
          <p:nvPr/>
        </p:nvCxnSpPr>
        <p:spPr>
          <a:xfrm>
            <a:off x="2429057" y="4857755"/>
            <a:ext cx="1422863" cy="159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305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SEO is difficult for mobile websites</a:t>
            </a:r>
          </a:p>
          <a:p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Search Engines, the desktop and mobile </a:t>
            </a:r>
            <a:r>
              <a:rPr lang="en-US" dirty="0" smtClean="0"/>
              <a:t>versions </a:t>
            </a:r>
            <a:r>
              <a:rPr lang="en-US" dirty="0"/>
              <a:t>are </a:t>
            </a:r>
            <a:r>
              <a:rPr lang="en-US" dirty="0" smtClean="0"/>
              <a:t>competitors</a:t>
            </a:r>
          </a:p>
          <a:p>
            <a:pPr lvl="1"/>
            <a:r>
              <a:rPr lang="en-US" dirty="0" smtClean="0"/>
              <a:t>But you can now fix that with the following </a:t>
            </a:r>
            <a:r>
              <a:rPr lang="en-US" i="1" dirty="0" smtClean="0"/>
              <a:t>link </a:t>
            </a:r>
            <a:r>
              <a:rPr lang="en-US" dirty="0" smtClean="0"/>
              <a:t>element:</a:t>
            </a:r>
            <a:endParaRPr lang="en-US" i="1" dirty="0" smtClean="0"/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Mobile URL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 smtClean="0">
                <a:latin typeface="Calibri"/>
                <a:cs typeface="Calibri"/>
              </a:rPr>
              <a:t>Good Practices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à coins arrondis 4"/>
          <p:cNvSpPr/>
          <p:nvPr/>
        </p:nvSpPr>
        <p:spPr>
          <a:xfrm>
            <a:off x="251520" y="4585692"/>
            <a:ext cx="8712968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&lt;</a:t>
            </a:r>
            <a:r>
              <a:rPr lang="en-GB" b="1" dirty="0" smtClean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link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 err="1" smtClean="0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rel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 smtClean="0">
                <a:solidFill>
                  <a:srgbClr val="00CE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canonical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 </a:t>
            </a:r>
            <a:r>
              <a:rPr lang="en-GB" b="1" dirty="0" err="1" smtClean="0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href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>
                <a:solidFill>
                  <a:srgbClr val="00CE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http://</a:t>
            </a:r>
            <a:r>
              <a:rPr lang="en-GB" b="1" dirty="0" err="1">
                <a:solidFill>
                  <a:srgbClr val="00CE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mywebsite.com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 /&gt;</a:t>
            </a:r>
          </a:p>
        </p:txBody>
      </p:sp>
    </p:spTree>
    <p:extLst>
      <p:ext uri="{BB962C8B-B14F-4D97-AF65-F5344CB8AC3E}">
        <p14:creationId xmlns:p14="http://schemas.microsoft.com/office/powerpoint/2010/main" val="865400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i="1" dirty="0" smtClean="0"/>
              <a:t> Mobile </a:t>
            </a:r>
            <a:r>
              <a:rPr lang="en-US" i="1" dirty="0"/>
              <a:t>Web Best Practices </a:t>
            </a:r>
            <a:r>
              <a:rPr lang="en-US" i="1" dirty="0" smtClean="0"/>
              <a:t>1.0 </a:t>
            </a:r>
            <a:r>
              <a:rPr lang="en-US" dirty="0" smtClean="0"/>
              <a:t>advises to follow the One Web principle :</a:t>
            </a:r>
            <a:endParaRPr lang="en-US" dirty="0"/>
          </a:p>
          <a:p>
            <a:endParaRPr lang="en-US" dirty="0" smtClean="0"/>
          </a:p>
          <a:p>
            <a:pPr marL="0" indent="0" algn="r">
              <a:buNone/>
            </a:pPr>
            <a:r>
              <a:rPr lang="en-US" i="1" dirty="0"/>
              <a:t>Ensure that content provided by accessing a URI yields a thematically coherent experience when accessed from different devices</a:t>
            </a:r>
            <a:r>
              <a:rPr lang="en-US" i="1" dirty="0" smtClean="0"/>
              <a:t>.</a:t>
            </a:r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Mobile URL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 smtClean="0">
                <a:latin typeface="Calibri"/>
                <a:cs typeface="Calibri"/>
              </a:rPr>
              <a:t>Good Practices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35427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28713"/>
            <a:ext cx="8075240" cy="4230687"/>
          </a:xfrm>
        </p:spPr>
        <p:txBody>
          <a:bodyPr/>
          <a:lstStyle/>
          <a:p>
            <a:r>
              <a:rPr lang="en-US" dirty="0" smtClean="0"/>
              <a:t>The viewport is the phone’s browser area</a:t>
            </a:r>
            <a:endParaRPr lang="en-US" dirty="0"/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Meta viewport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 smtClean="0">
                <a:latin typeface="Calibri"/>
                <a:cs typeface="Calibri"/>
              </a:rPr>
              <a:t>Good Practices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Screen Shot 2012-10-04 at 5.14.5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876" y="1599817"/>
            <a:ext cx="2411652" cy="3921979"/>
          </a:xfrm>
          <a:prstGeom prst="rect">
            <a:avLst/>
          </a:prstGeom>
        </p:spPr>
      </p:pic>
      <p:sp>
        <p:nvSpPr>
          <p:cNvPr id="9" name="Espace réservé du contenu 2"/>
          <p:cNvSpPr txBox="1">
            <a:spLocks/>
          </p:cNvSpPr>
          <p:nvPr/>
        </p:nvSpPr>
        <p:spPr bwMode="auto">
          <a:xfrm>
            <a:off x="457200" y="2083197"/>
            <a:ext cx="6563072" cy="3078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Recent mobile browsers can render full pages inside it by scaling them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Users can then zoom-in on areas of interest and pan around on the page</a:t>
            </a:r>
          </a:p>
        </p:txBody>
      </p:sp>
    </p:spTree>
    <p:extLst>
      <p:ext uri="{BB962C8B-B14F-4D97-AF65-F5344CB8AC3E}">
        <p14:creationId xmlns:p14="http://schemas.microsoft.com/office/powerpoint/2010/main" val="735380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985292"/>
            <a:ext cx="8435975" cy="4230687"/>
          </a:xfrm>
        </p:spPr>
        <p:txBody>
          <a:bodyPr/>
          <a:lstStyle/>
          <a:p>
            <a:r>
              <a:rPr lang="en-US" dirty="0" smtClean="0"/>
              <a:t>For a lot of sites, this </a:t>
            </a:r>
            <a:r>
              <a:rPr lang="en-US" dirty="0"/>
              <a:t>way </a:t>
            </a:r>
            <a:r>
              <a:rPr lang="en-US" dirty="0" smtClean="0"/>
              <a:t>of </a:t>
            </a:r>
            <a:r>
              <a:rPr lang="en-US" dirty="0"/>
              <a:t>page handling and interaction is </a:t>
            </a:r>
            <a:r>
              <a:rPr lang="en-US" dirty="0" smtClean="0"/>
              <a:t>sufficient</a:t>
            </a:r>
          </a:p>
          <a:p>
            <a:endParaRPr lang="en-US" dirty="0" smtClean="0"/>
          </a:p>
          <a:p>
            <a:r>
              <a:rPr lang="en-US" dirty="0" smtClean="0"/>
              <a:t>But it can be useful to control the size and scaling of the page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mobile-optimized web </a:t>
            </a:r>
            <a:r>
              <a:rPr lang="en-US" dirty="0" smtClean="0"/>
              <a:t>app</a:t>
            </a:r>
          </a:p>
          <a:p>
            <a:pPr lvl="1"/>
            <a:endParaRPr lang="en-US" dirty="0"/>
          </a:p>
          <a:p>
            <a:r>
              <a:rPr lang="en-US" dirty="0" smtClean="0"/>
              <a:t>The viewport meta tag was made for that !</a:t>
            </a:r>
            <a:endParaRPr lang="en-US" dirty="0"/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Meta viewport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 smtClean="0">
                <a:latin typeface="Calibri"/>
                <a:cs typeface="Calibri"/>
              </a:rPr>
              <a:t>Good Practices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99520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The viewport meta tag override the default viewport</a:t>
            </a:r>
          </a:p>
          <a:p>
            <a:endParaRPr lang="en-US" dirty="0"/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Meta viewport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 smtClean="0">
                <a:latin typeface="Calibri"/>
                <a:cs typeface="Calibri"/>
              </a:rPr>
              <a:t>Good Practices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à coins arrondis 4"/>
          <p:cNvSpPr/>
          <p:nvPr/>
        </p:nvSpPr>
        <p:spPr>
          <a:xfrm>
            <a:off x="251520" y="3361556"/>
            <a:ext cx="8712968" cy="7200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&lt;</a:t>
            </a:r>
            <a:r>
              <a:rPr lang="en-GB" b="1" dirty="0" smtClean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meta </a:t>
            </a:r>
            <a:r>
              <a:rPr lang="en-GB" b="1" dirty="0" smtClean="0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name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 smtClean="0">
                <a:solidFill>
                  <a:srgbClr val="00CE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viewport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 </a:t>
            </a:r>
            <a:r>
              <a:rPr lang="en-GB" b="1" dirty="0" smtClean="0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content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 smtClean="0">
                <a:solidFill>
                  <a:srgbClr val="00CE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width=320, initial-scale=0.5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"&gt;</a:t>
            </a:r>
          </a:p>
        </p:txBody>
      </p:sp>
    </p:spTree>
    <p:extLst>
      <p:ext uri="{BB962C8B-B14F-4D97-AF65-F5344CB8AC3E}">
        <p14:creationId xmlns:p14="http://schemas.microsoft.com/office/powerpoint/2010/main" val="660043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You can define specific viewport width</a:t>
            </a:r>
          </a:p>
          <a:p>
            <a:pPr lvl="1"/>
            <a:r>
              <a:rPr lang="en-US" dirty="0" smtClean="0"/>
              <a:t>Browser’s canvas will have the specified width</a:t>
            </a:r>
          </a:p>
          <a:p>
            <a:pPr lvl="1"/>
            <a:r>
              <a:rPr lang="en-US" dirty="0" smtClean="0"/>
              <a:t>The result will be fit as neatly as possible</a:t>
            </a:r>
            <a:endParaRPr lang="en-US" dirty="0"/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Meta viewport - Specific width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 smtClean="0">
                <a:latin typeface="Calibri"/>
                <a:cs typeface="Calibri"/>
              </a:rPr>
              <a:t>Good Practices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à coins arrondis 4"/>
          <p:cNvSpPr/>
          <p:nvPr/>
        </p:nvSpPr>
        <p:spPr>
          <a:xfrm>
            <a:off x="251520" y="3793604"/>
            <a:ext cx="8712968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&lt;</a:t>
            </a:r>
            <a:r>
              <a:rPr lang="en-GB" b="1" dirty="0" smtClean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meta </a:t>
            </a:r>
            <a:r>
              <a:rPr lang="en-GB" b="1" dirty="0" smtClean="0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name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 smtClean="0">
                <a:solidFill>
                  <a:srgbClr val="00CE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viewport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 </a:t>
            </a:r>
            <a:r>
              <a:rPr lang="en-GB" b="1" dirty="0" smtClean="0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content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 smtClean="0">
                <a:solidFill>
                  <a:srgbClr val="00CE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width=320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"&gt;</a:t>
            </a:r>
          </a:p>
        </p:txBody>
      </p:sp>
    </p:spTree>
    <p:extLst>
      <p:ext uri="{BB962C8B-B14F-4D97-AF65-F5344CB8AC3E}">
        <p14:creationId xmlns:p14="http://schemas.microsoft.com/office/powerpoint/2010/main" val="3396474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with a 320px viewport width: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If </a:t>
            </a:r>
            <a:r>
              <a:rPr lang="en-US" dirty="0"/>
              <a:t>the screen area is 360px wide </a:t>
            </a:r>
          </a:p>
          <a:p>
            <a:pPr lvl="2"/>
            <a:r>
              <a:rPr lang="en-US" dirty="0"/>
              <a:t>The content will be scaled up by a factor of 1.125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If </a:t>
            </a:r>
            <a:r>
              <a:rPr lang="en-US" dirty="0"/>
              <a:t>the screen area is 240px wide</a:t>
            </a:r>
          </a:p>
          <a:p>
            <a:pPr lvl="2"/>
            <a:r>
              <a:rPr lang="en-US" dirty="0"/>
              <a:t>The content will be smaller by a factor of 0.75</a:t>
            </a:r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Meta viewport - Specific width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 smtClean="0">
                <a:latin typeface="Calibri"/>
                <a:cs typeface="Calibri"/>
              </a:rPr>
              <a:t>Good Practices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40528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Evolution of Mobile Phones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>
                <a:latin typeface="Calibri"/>
                <a:cs typeface="Calibri"/>
              </a:rPr>
              <a:t>Introduction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2" y="885920"/>
            <a:ext cx="5839296" cy="432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08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Meta viewport - Specific width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 smtClean="0">
                <a:latin typeface="Calibri"/>
                <a:cs typeface="Calibri"/>
              </a:rPr>
              <a:t>Good Practices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Screen Shot 2012-10-04 at 6.01.0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792" y="1057300"/>
            <a:ext cx="2554104" cy="4153644"/>
          </a:xfrm>
          <a:prstGeom prst="rect">
            <a:avLst/>
          </a:prstGeom>
        </p:spPr>
      </p:pic>
      <p:pic>
        <p:nvPicPr>
          <p:cNvPr id="7" name="Picture 6" descr="Screen Shot 2012-10-04 at 6.01.0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705372"/>
            <a:ext cx="4139952" cy="292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35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Meta viewport - Specific width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 smtClean="0">
                <a:latin typeface="Calibri"/>
                <a:cs typeface="Calibri"/>
              </a:rPr>
              <a:t>Good Practices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10-04 at 6.00.1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40" y="1057300"/>
            <a:ext cx="2537556" cy="4126732"/>
          </a:xfrm>
          <a:prstGeom prst="rect">
            <a:avLst/>
          </a:prstGeom>
        </p:spPr>
      </p:pic>
      <p:pic>
        <p:nvPicPr>
          <p:cNvPr id="3" name="Picture 2" descr="Screen Shot 2012-10-04 at 6.00.3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705371"/>
            <a:ext cx="4104456" cy="290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2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recommended practice is to set the viewport width to be equal to the screen width</a:t>
            </a:r>
          </a:p>
          <a:p>
            <a:endParaRPr lang="en-US" dirty="0"/>
          </a:p>
          <a:p>
            <a:endParaRPr lang="en-US" dirty="0" smtClean="0"/>
          </a:p>
          <a:p>
            <a:pPr lvl="1"/>
            <a:r>
              <a:rPr lang="en-US" dirty="0" smtClean="0"/>
              <a:t>No </a:t>
            </a:r>
            <a:r>
              <a:rPr lang="en-US" dirty="0"/>
              <a:t>scaling will </a:t>
            </a:r>
            <a:r>
              <a:rPr lang="en-US" dirty="0" smtClean="0"/>
              <a:t>occur</a:t>
            </a:r>
          </a:p>
          <a:p>
            <a:pPr lvl="1"/>
            <a:r>
              <a:rPr lang="en-US" dirty="0" smtClean="0"/>
              <a:t>The same rendering than inside a desktop browser window of the same width</a:t>
            </a:r>
            <a:endParaRPr lang="en-US" dirty="0"/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Meta viewport - Specific width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 smtClean="0">
                <a:latin typeface="Calibri"/>
                <a:cs typeface="Calibri"/>
              </a:rPr>
              <a:t>Good Practices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à coins arrondis 4"/>
          <p:cNvSpPr/>
          <p:nvPr/>
        </p:nvSpPr>
        <p:spPr>
          <a:xfrm>
            <a:off x="251520" y="2497460"/>
            <a:ext cx="8712968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&lt;</a:t>
            </a:r>
            <a:r>
              <a:rPr lang="en-GB" b="1" dirty="0" smtClean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meta </a:t>
            </a:r>
            <a:r>
              <a:rPr lang="en-GB" b="1" dirty="0" smtClean="0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name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 smtClean="0">
                <a:solidFill>
                  <a:srgbClr val="00CE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viewport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 </a:t>
            </a:r>
            <a:r>
              <a:rPr lang="en-GB" b="1" dirty="0" smtClean="0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content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 smtClean="0">
                <a:solidFill>
                  <a:srgbClr val="00CE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width=device-width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"&gt;</a:t>
            </a:r>
          </a:p>
        </p:txBody>
      </p:sp>
    </p:spTree>
    <p:extLst>
      <p:ext uri="{BB962C8B-B14F-4D97-AF65-F5344CB8AC3E}">
        <p14:creationId xmlns:p14="http://schemas.microsoft.com/office/powerpoint/2010/main" val="591027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</a:t>
            </a:r>
            <a:r>
              <a:rPr lang="en-US" dirty="0"/>
              <a:t>other viewport </a:t>
            </a:r>
            <a:r>
              <a:rPr lang="en-US" dirty="0" smtClean="0"/>
              <a:t>properties exist :</a:t>
            </a:r>
          </a:p>
          <a:p>
            <a:pPr lvl="1"/>
            <a:r>
              <a:rPr lang="en-US" dirty="0" smtClean="0"/>
              <a:t>height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nitial-scale</a:t>
            </a:r>
          </a:p>
          <a:p>
            <a:pPr lvl="1"/>
            <a:r>
              <a:rPr lang="en-US" dirty="0"/>
              <a:t>maximum-</a:t>
            </a:r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minimum-scale</a:t>
            </a:r>
          </a:p>
          <a:p>
            <a:pPr lvl="1"/>
            <a:r>
              <a:rPr lang="en-US" dirty="0" smtClean="0"/>
              <a:t>user-scalable</a:t>
            </a:r>
            <a:endParaRPr lang="en-US" dirty="0"/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Other viewport properties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 smtClean="0">
                <a:latin typeface="Calibri"/>
                <a:cs typeface="Calibri"/>
              </a:rPr>
              <a:t>Good Practices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08044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Examples :</a:t>
            </a:r>
            <a:endParaRPr lang="en-US" dirty="0"/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Other viewport properties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 smtClean="0">
                <a:latin typeface="Calibri"/>
                <a:cs typeface="Calibri"/>
              </a:rPr>
              <a:t>Good Practices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à coins arrondis 4"/>
          <p:cNvSpPr/>
          <p:nvPr/>
        </p:nvSpPr>
        <p:spPr>
          <a:xfrm>
            <a:off x="72008" y="1921396"/>
            <a:ext cx="9036496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&lt;</a:t>
            </a:r>
            <a:r>
              <a:rPr lang="en-GB" b="1" dirty="0" smtClean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meta </a:t>
            </a:r>
            <a:r>
              <a:rPr lang="en-GB" b="1" dirty="0" smtClean="0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name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 smtClean="0">
                <a:solidFill>
                  <a:srgbClr val="00CE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viewport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 </a:t>
            </a:r>
            <a:r>
              <a:rPr lang="en-GB" b="1" dirty="0" smtClean="0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content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 smtClean="0">
                <a:solidFill>
                  <a:srgbClr val="00CE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width=320, height=device-height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"&gt;</a:t>
            </a:r>
          </a:p>
        </p:txBody>
      </p:sp>
      <p:sp>
        <p:nvSpPr>
          <p:cNvPr id="7" name="Rectangle à coins arrondis 4"/>
          <p:cNvSpPr/>
          <p:nvPr/>
        </p:nvSpPr>
        <p:spPr>
          <a:xfrm>
            <a:off x="72008" y="2785492"/>
            <a:ext cx="9036496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&lt;</a:t>
            </a:r>
            <a:r>
              <a:rPr lang="en-GB" b="1" dirty="0" smtClean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meta </a:t>
            </a:r>
            <a:r>
              <a:rPr lang="en-GB" b="1" dirty="0" smtClean="0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name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 smtClean="0">
                <a:solidFill>
                  <a:srgbClr val="00CE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viewport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 </a:t>
            </a:r>
          </a:p>
          <a:p>
            <a:pPr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	content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 smtClean="0">
                <a:solidFill>
                  <a:srgbClr val="00CE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width=320, maximum-</a:t>
            </a:r>
            <a:r>
              <a:rPr lang="en-GB" b="1" dirty="0">
                <a:solidFill>
                  <a:srgbClr val="00CE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scale=2, minimum-scale=0.5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"&gt;</a:t>
            </a:r>
          </a:p>
        </p:txBody>
      </p:sp>
      <p:sp>
        <p:nvSpPr>
          <p:cNvPr id="9" name="Rectangle à coins arrondis 4"/>
          <p:cNvSpPr/>
          <p:nvPr/>
        </p:nvSpPr>
        <p:spPr>
          <a:xfrm>
            <a:off x="72008" y="3649588"/>
            <a:ext cx="9036496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&lt;</a:t>
            </a:r>
            <a:r>
              <a:rPr lang="en-GB" b="1" dirty="0" smtClean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meta </a:t>
            </a:r>
            <a:r>
              <a:rPr lang="en-GB" b="1" dirty="0" smtClean="0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name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 smtClean="0">
                <a:solidFill>
                  <a:srgbClr val="00CE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viewport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 </a:t>
            </a:r>
            <a:r>
              <a:rPr lang="en-GB" b="1" dirty="0" smtClean="0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content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 smtClean="0">
                <a:solidFill>
                  <a:srgbClr val="00CE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width=320, initial-scale=2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"&gt;</a:t>
            </a:r>
          </a:p>
        </p:txBody>
      </p:sp>
      <p:sp>
        <p:nvSpPr>
          <p:cNvPr id="10" name="Rectangle à coins arrondis 4"/>
          <p:cNvSpPr/>
          <p:nvPr/>
        </p:nvSpPr>
        <p:spPr>
          <a:xfrm>
            <a:off x="72008" y="4513684"/>
            <a:ext cx="9036496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&lt;</a:t>
            </a:r>
            <a:r>
              <a:rPr lang="en-GB" b="1" dirty="0" smtClean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meta </a:t>
            </a:r>
            <a:r>
              <a:rPr lang="en-GB" b="1" dirty="0" smtClean="0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name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 smtClean="0">
                <a:solidFill>
                  <a:srgbClr val="00CE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viewport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 </a:t>
            </a:r>
            <a:r>
              <a:rPr lang="en-GB" b="1" dirty="0" smtClean="0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content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 smtClean="0">
                <a:solidFill>
                  <a:srgbClr val="00CE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width=320, user-scalable=no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"&gt;</a:t>
            </a:r>
          </a:p>
        </p:txBody>
      </p:sp>
    </p:spTree>
    <p:extLst>
      <p:ext uri="{BB962C8B-B14F-4D97-AF65-F5344CB8AC3E}">
        <p14:creationId xmlns:p14="http://schemas.microsoft.com/office/powerpoint/2010/main" val="1777595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75085"/>
            <a:ext cx="8435975" cy="4230687"/>
          </a:xfrm>
        </p:spPr>
        <p:txBody>
          <a:bodyPr/>
          <a:lstStyle/>
          <a:p>
            <a:r>
              <a:rPr lang="en-US" dirty="0" smtClean="0"/>
              <a:t>We saw that we can use CSS3 media queries to define style rules in function of screen sizes</a:t>
            </a:r>
          </a:p>
          <a:p>
            <a:endParaRPr lang="en-US" sz="2000" dirty="0"/>
          </a:p>
          <a:p>
            <a:r>
              <a:rPr lang="en-US" dirty="0" smtClean="0"/>
              <a:t>Some mobile browsers don’t use the device-width as default viewport width</a:t>
            </a:r>
          </a:p>
          <a:p>
            <a:pPr lvl="1"/>
            <a:r>
              <a:rPr lang="en-US" dirty="0" smtClean="0"/>
              <a:t>Because of that, some rules may not work !</a:t>
            </a:r>
          </a:p>
          <a:p>
            <a:pPr lvl="1"/>
            <a:endParaRPr lang="en-US" sz="2000" dirty="0"/>
          </a:p>
          <a:p>
            <a:pPr marL="0" indent="0" algn="ctr">
              <a:buNone/>
            </a:pPr>
            <a:r>
              <a:rPr lang="en-US" b="1" dirty="0" smtClean="0"/>
              <a:t>So, don’t forget the meta viewport</a:t>
            </a:r>
            <a:endParaRPr lang="en-US" b="1" dirty="0"/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And CSS3 ?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 smtClean="0">
                <a:latin typeface="Calibri"/>
                <a:cs typeface="Calibri"/>
              </a:rPr>
              <a:t>Good Practices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51833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Always think to three things when you develop a mobile website :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b="1" dirty="0" smtClean="0"/>
              <a:t>Standards - Usability - Speed</a:t>
            </a:r>
            <a:endParaRPr lang="en-US" b="1" dirty="0"/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The three most important things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 smtClean="0">
                <a:latin typeface="Calibri"/>
                <a:cs typeface="Calibri"/>
              </a:rPr>
              <a:t>Good Practices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89695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markup language :</a:t>
            </a:r>
          </a:p>
          <a:p>
            <a:pPr lvl="1"/>
            <a:r>
              <a:rPr lang="en-US" dirty="0" smtClean="0"/>
              <a:t>Use XHTML 1.1 (Basic or not) or HTML 5</a:t>
            </a:r>
          </a:p>
          <a:p>
            <a:pPr lvl="1"/>
            <a:r>
              <a:rPr lang="en-US" dirty="0" smtClean="0"/>
              <a:t>Remember of the W3C Markup Validation Service</a:t>
            </a:r>
          </a:p>
          <a:p>
            <a:endParaRPr lang="en-US" dirty="0" smtClean="0"/>
          </a:p>
          <a:p>
            <a:r>
              <a:rPr lang="en-US" dirty="0" smtClean="0"/>
              <a:t>For CSS :</a:t>
            </a:r>
          </a:p>
          <a:p>
            <a:pPr lvl="1"/>
            <a:r>
              <a:rPr lang="en-US" dirty="0" smtClean="0"/>
              <a:t>W3C CSS Validation Service</a:t>
            </a:r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Standards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 smtClean="0">
                <a:latin typeface="Calibri"/>
                <a:cs typeface="Calibri"/>
              </a:rPr>
              <a:t>Good Practices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49884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JavaScript :</a:t>
            </a:r>
          </a:p>
          <a:p>
            <a:pPr lvl="1"/>
            <a:r>
              <a:rPr lang="en-US" dirty="0"/>
              <a:t>Use strict </a:t>
            </a:r>
            <a:r>
              <a:rPr lang="en-US" dirty="0" smtClean="0"/>
              <a:t>mode</a:t>
            </a:r>
          </a:p>
          <a:p>
            <a:pPr lvl="2"/>
            <a:r>
              <a:rPr lang="en-US" dirty="0" smtClean="0"/>
              <a:t>Semicolons mandatory</a:t>
            </a:r>
          </a:p>
          <a:p>
            <a:pPr lvl="2"/>
            <a:r>
              <a:rPr lang="en-US" dirty="0" smtClean="0"/>
              <a:t>++ and -- forbidden</a:t>
            </a:r>
          </a:p>
          <a:p>
            <a:pPr lvl="2"/>
            <a:r>
              <a:rPr lang="en-US" dirty="0" smtClean="0"/>
              <a:t>…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You can use </a:t>
            </a:r>
            <a:r>
              <a:rPr lang="en-US" dirty="0" err="1"/>
              <a:t>JSLint</a:t>
            </a:r>
            <a:r>
              <a:rPr lang="en-US" dirty="0"/>
              <a:t> </a:t>
            </a:r>
            <a:r>
              <a:rPr lang="en-US" dirty="0" smtClean="0"/>
              <a:t>to check your </a:t>
            </a:r>
            <a:r>
              <a:rPr lang="en-US" dirty="0"/>
              <a:t>code </a:t>
            </a:r>
            <a:r>
              <a:rPr lang="en-US" dirty="0" smtClean="0"/>
              <a:t>quality</a:t>
            </a:r>
            <a:endParaRPr lang="en-US" dirty="0"/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Standards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 smtClean="0">
                <a:latin typeface="Calibri"/>
                <a:cs typeface="Calibri"/>
              </a:rPr>
              <a:t>Good Practices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90888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Standards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 smtClean="0">
                <a:latin typeface="Calibri"/>
                <a:cs typeface="Calibri"/>
              </a:rPr>
              <a:t>Good Practices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Screen Shot 2012-10-05 at 10.53.49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02836"/>
            <a:ext cx="8280920" cy="40589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88687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Evolution of Smartphones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>
                <a:latin typeface="Calibri"/>
                <a:cs typeface="Calibri"/>
              </a:rPr>
              <a:t>Introduction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985292"/>
            <a:ext cx="2237849" cy="4162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79304" y="1489348"/>
            <a:ext cx="626469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Kyocera 6035 - </a:t>
            </a:r>
          </a:p>
          <a:p>
            <a:pPr algn="r"/>
            <a:r>
              <a:rPr lang="en-US" sz="2400" dirty="0" smtClean="0"/>
              <a:t>The first smartphone in the American market.</a:t>
            </a:r>
          </a:p>
          <a:p>
            <a:pPr algn="r"/>
            <a:r>
              <a:rPr lang="en-US" sz="2400" dirty="0" smtClean="0"/>
              <a:t>Released in February 2001.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456384" y="3217540"/>
            <a:ext cx="421196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Specifications:</a:t>
            </a:r>
          </a:p>
          <a:p>
            <a:r>
              <a:rPr lang="en-US" dirty="0" smtClean="0"/>
              <a:t>Operating System: Palm OS 3.5</a:t>
            </a:r>
          </a:p>
          <a:p>
            <a:r>
              <a:rPr lang="en-US" dirty="0" smtClean="0"/>
              <a:t>CPU Clock: 16Mhz</a:t>
            </a:r>
          </a:p>
          <a:p>
            <a:r>
              <a:rPr lang="en-US" dirty="0" smtClean="0"/>
              <a:t>RAM: 8MB</a:t>
            </a:r>
          </a:p>
          <a:p>
            <a:r>
              <a:rPr lang="en-US" dirty="0" smtClean="0"/>
              <a:t>ROM: 2MB</a:t>
            </a:r>
          </a:p>
          <a:p>
            <a:r>
              <a:rPr lang="en-US" dirty="0" smtClean="0"/>
              <a:t>Display Diagonal: 2,5”</a:t>
            </a:r>
          </a:p>
          <a:p>
            <a:r>
              <a:rPr lang="en-US" dirty="0" smtClean="0"/>
              <a:t>Display Resolution: 160 x 160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724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 smtClean="0"/>
              <a:t>Mobile Website != Computer Website</a:t>
            </a:r>
          </a:p>
          <a:p>
            <a:endParaRPr lang="en-US" sz="2000" dirty="0"/>
          </a:p>
          <a:p>
            <a:r>
              <a:rPr lang="en-US" dirty="0" smtClean="0"/>
              <a:t>Computer :</a:t>
            </a:r>
          </a:p>
          <a:p>
            <a:pPr lvl="1"/>
            <a:r>
              <a:rPr lang="en-US" dirty="0" smtClean="0"/>
              <a:t>Wide screen in landscape position, mouse, keyboard, …</a:t>
            </a:r>
          </a:p>
          <a:p>
            <a:r>
              <a:rPr lang="en-US" dirty="0" smtClean="0"/>
              <a:t>Mobile :</a:t>
            </a:r>
          </a:p>
          <a:p>
            <a:pPr lvl="1"/>
            <a:r>
              <a:rPr lang="en-US" dirty="0" smtClean="0"/>
              <a:t>Small screen, can be in landscape or portrait position, virtual keyboard, …</a:t>
            </a:r>
            <a:endParaRPr lang="en-US" dirty="0"/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Usability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 smtClean="0">
                <a:latin typeface="Calibri"/>
                <a:cs typeface="Calibri"/>
              </a:rPr>
              <a:t>Good Practices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91086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test your mobile website :</a:t>
            </a:r>
          </a:p>
          <a:p>
            <a:pPr lvl="1"/>
            <a:r>
              <a:rPr lang="en-US" dirty="0" smtClean="0"/>
              <a:t>Opera Mobile Emulator</a:t>
            </a:r>
          </a:p>
          <a:p>
            <a:pPr lvl="1"/>
            <a:r>
              <a:rPr lang="en-US" dirty="0" err="1" smtClean="0"/>
              <a:t>Screenfly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http://quirktools.com/screenfly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Adobe Edge Inspect</a:t>
            </a:r>
          </a:p>
          <a:p>
            <a:pPr lvl="1"/>
            <a:r>
              <a:rPr lang="en-US" dirty="0" smtClean="0"/>
              <a:t>Android / WP7 emulator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Usability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 smtClean="0">
                <a:latin typeface="Calibri"/>
                <a:cs typeface="Calibri"/>
              </a:rPr>
              <a:t>Good Practices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80241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Mobile screens are small and connection can be weak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Don’t try to display too much information on the same page !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Speed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 smtClean="0">
                <a:latin typeface="Calibri"/>
                <a:cs typeface="Calibri"/>
              </a:rPr>
              <a:t>Good Practices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29537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Speed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 smtClean="0">
                <a:latin typeface="Calibri"/>
                <a:cs typeface="Calibri"/>
              </a:rPr>
              <a:t>Good Practices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10-05 at 11.17.2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85292"/>
            <a:ext cx="5724128" cy="3971649"/>
          </a:xfrm>
          <a:prstGeom prst="rect">
            <a:avLst/>
          </a:prstGeom>
        </p:spPr>
      </p:pic>
      <p:pic>
        <p:nvPicPr>
          <p:cNvPr id="6" name="Picture 5" descr="Screen Shot 2012-10-05 at 11.17.30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228" y="360040"/>
            <a:ext cx="2558244" cy="44416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52250" y="4801716"/>
            <a:ext cx="2947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~423 KB transferred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156176" y="4772099"/>
            <a:ext cx="2776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~25 KB transferred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2987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Speed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 smtClean="0">
                <a:latin typeface="Calibri"/>
                <a:cs typeface="Calibri"/>
              </a:rPr>
              <a:t>Good Practices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2170758"/>
              </p:ext>
            </p:extLst>
          </p:nvPr>
        </p:nvGraphicFramePr>
        <p:xfrm>
          <a:off x="251520" y="985292"/>
          <a:ext cx="8659812" cy="42554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594732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Speed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 smtClean="0">
                <a:latin typeface="Calibri"/>
                <a:cs typeface="Calibri"/>
              </a:rPr>
              <a:t>Good Practices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8751939"/>
              </p:ext>
            </p:extLst>
          </p:nvPr>
        </p:nvGraphicFramePr>
        <p:xfrm>
          <a:off x="107504" y="985292"/>
          <a:ext cx="8928992" cy="42886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623666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Speed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 smtClean="0">
                <a:latin typeface="Calibri"/>
                <a:cs typeface="Calibri"/>
              </a:rPr>
              <a:t>Good Practices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457200" y="1128713"/>
            <a:ext cx="8435975" cy="4230687"/>
          </a:xfrm>
        </p:spPr>
        <p:txBody>
          <a:bodyPr/>
          <a:lstStyle/>
          <a:p>
            <a:endParaRPr lang="en-US" sz="1200" dirty="0" smtClean="0"/>
          </a:p>
          <a:p>
            <a:r>
              <a:rPr lang="en-US" dirty="0" smtClean="0"/>
              <a:t>Avoid pages greater than 20KB</a:t>
            </a:r>
          </a:p>
          <a:p>
            <a:pPr lvl="1"/>
            <a:r>
              <a:rPr lang="en-US" dirty="0"/>
              <a:t>Minify your CSS and </a:t>
            </a:r>
            <a:r>
              <a:rPr lang="en-US" dirty="0" smtClean="0"/>
              <a:t>JavaScript</a:t>
            </a:r>
          </a:p>
          <a:p>
            <a:pPr lvl="1"/>
            <a:r>
              <a:rPr lang="en-US" dirty="0" smtClean="0"/>
              <a:t>Use CSS Sprites</a:t>
            </a:r>
          </a:p>
          <a:p>
            <a:endParaRPr lang="en-US" dirty="0"/>
          </a:p>
          <a:p>
            <a:r>
              <a:rPr lang="en-US" dirty="0" smtClean="0"/>
              <a:t>Minimize client requests</a:t>
            </a:r>
          </a:p>
          <a:p>
            <a:pPr lvl="1"/>
            <a:r>
              <a:rPr lang="en-US" dirty="0" smtClean="0"/>
              <a:t>Concatenate </a:t>
            </a:r>
            <a:r>
              <a:rPr lang="en-US" dirty="0"/>
              <a:t>your CSS and JS </a:t>
            </a:r>
            <a:r>
              <a:rPr lang="en-US" dirty="0" smtClean="0"/>
              <a:t>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295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Speed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 smtClean="0">
                <a:latin typeface="Calibri"/>
                <a:cs typeface="Calibri"/>
              </a:rPr>
              <a:t>Good Practices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457200" y="1128713"/>
            <a:ext cx="8435975" cy="4230687"/>
          </a:xfrm>
        </p:spPr>
        <p:txBody>
          <a:bodyPr/>
          <a:lstStyle/>
          <a:p>
            <a:endParaRPr lang="en-US" sz="1200" dirty="0" smtClean="0"/>
          </a:p>
          <a:p>
            <a:r>
              <a:rPr lang="en-US" dirty="0" smtClean="0"/>
              <a:t>Use client-side validation to avoid server requests</a:t>
            </a:r>
          </a:p>
          <a:p>
            <a:endParaRPr lang="en-US" dirty="0"/>
          </a:p>
          <a:p>
            <a:r>
              <a:rPr lang="en-US" dirty="0" smtClean="0"/>
              <a:t>Use Ajax with parsimony</a:t>
            </a:r>
          </a:p>
          <a:p>
            <a:pPr lvl="1"/>
            <a:r>
              <a:rPr lang="en-US" dirty="0" smtClean="0"/>
              <a:t>Data connection use a lot of battery 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99442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?</a:t>
            </a:r>
            <a:endParaRPr lang="fr-FR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1129308"/>
            <a:ext cx="4241200" cy="383202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6" name="Image 3" descr="icon_chrono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121196"/>
            <a:ext cx="978956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02130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671888"/>
            <a:ext cx="7772400" cy="1135062"/>
          </a:xfrm>
        </p:spPr>
        <p:txBody>
          <a:bodyPr/>
          <a:lstStyle/>
          <a:p>
            <a:pPr>
              <a:defRPr/>
            </a:pPr>
            <a:r>
              <a:rPr lang="en-US" dirty="0" err="1" smtClean="0"/>
              <a:t>Jquery</a:t>
            </a:r>
            <a:r>
              <a:rPr lang="en-US" dirty="0" smtClean="0"/>
              <a:t> mobile</a:t>
            </a:r>
            <a:endParaRPr lang="en-US" sz="32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422525"/>
            <a:ext cx="7772400" cy="12493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Web Mobile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868" y="2209428"/>
            <a:ext cx="4644628" cy="131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28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376288"/>
            <a:ext cx="3049346" cy="3857476"/>
          </a:xfrm>
          <a:prstGeom prst="rect">
            <a:avLst/>
          </a:prstGeom>
        </p:spPr>
      </p:pic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defTabSz="457200">
              <a:defRPr/>
            </a:pPr>
            <a:r>
              <a:rPr lang="en-US" sz="3600" b="1" dirty="0">
                <a:latin typeface="+mj-lt"/>
                <a:cs typeface="ＭＳ Ｐゴシック" charset="0"/>
              </a:rPr>
              <a:t>Evolution of </a:t>
            </a:r>
            <a:r>
              <a:rPr lang="en-US" sz="3600" b="1" dirty="0" smtClean="0">
                <a:latin typeface="+mj-lt"/>
                <a:cs typeface="ＭＳ Ｐゴシック" charset="0"/>
              </a:rPr>
              <a:t>Smartphones</a:t>
            </a:r>
            <a:endParaRPr lang="en-US" sz="3600" b="1" dirty="0">
              <a:latin typeface="+mj-lt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>
                <a:latin typeface="Calibri"/>
                <a:cs typeface="Calibri"/>
              </a:rPr>
              <a:t>Introduction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879304" y="1489348"/>
            <a:ext cx="626469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RIM BlackBerry 5810 - </a:t>
            </a:r>
          </a:p>
          <a:p>
            <a:pPr algn="r"/>
            <a:r>
              <a:rPr lang="en-US" sz="2400" dirty="0" smtClean="0"/>
              <a:t>The first commercialized RIM smartphone.</a:t>
            </a:r>
          </a:p>
          <a:p>
            <a:pPr algn="r"/>
            <a:r>
              <a:rPr lang="en-US" sz="2400" dirty="0" smtClean="0"/>
              <a:t>Released in March 2002.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456384" y="3217540"/>
            <a:ext cx="421196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Specifications:</a:t>
            </a:r>
          </a:p>
          <a:p>
            <a:r>
              <a:rPr lang="en-US" dirty="0" smtClean="0"/>
              <a:t>Operating System: BlackBerry OS 3.6</a:t>
            </a:r>
          </a:p>
          <a:p>
            <a:r>
              <a:rPr lang="en-US" dirty="0" smtClean="0"/>
              <a:t>CPU Clock: 40Mhz</a:t>
            </a:r>
          </a:p>
          <a:p>
            <a:r>
              <a:rPr lang="en-US" dirty="0" smtClean="0"/>
              <a:t>RAM: 1MB</a:t>
            </a:r>
          </a:p>
          <a:p>
            <a:r>
              <a:rPr lang="en-US" dirty="0" smtClean="0"/>
              <a:t>ROM: 8MB</a:t>
            </a:r>
          </a:p>
          <a:p>
            <a:r>
              <a:rPr lang="en-US" dirty="0" smtClean="0"/>
              <a:t>Display Diagonal: 3”</a:t>
            </a:r>
          </a:p>
          <a:p>
            <a:r>
              <a:rPr lang="en-US" dirty="0" smtClean="0"/>
              <a:t>Display Resolution: 160 x 160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097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Presentation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 err="1" smtClean="0">
                <a:latin typeface="Calibri"/>
                <a:cs typeface="Calibri"/>
              </a:rPr>
              <a:t>jQuery</a:t>
            </a:r>
            <a:r>
              <a:rPr lang="en-US" dirty="0" smtClean="0">
                <a:latin typeface="Calibri"/>
                <a:cs typeface="Calibri"/>
              </a:rPr>
              <a:t> Mobile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457200" y="1128713"/>
            <a:ext cx="8435975" cy="4230687"/>
          </a:xfrm>
        </p:spPr>
        <p:txBody>
          <a:bodyPr/>
          <a:lstStyle/>
          <a:p>
            <a:pPr marL="0" indent="0" algn="r">
              <a:buNone/>
            </a:pPr>
            <a:endParaRPr lang="en-US" i="1" dirty="0" smtClean="0"/>
          </a:p>
          <a:p>
            <a:pPr marL="0" indent="0" algn="r">
              <a:buNone/>
            </a:pPr>
            <a:endParaRPr lang="en-US" i="1" dirty="0" smtClean="0"/>
          </a:p>
          <a:p>
            <a:pPr marL="0" indent="0" algn="r">
              <a:buNone/>
            </a:pPr>
            <a:r>
              <a:rPr lang="en-US" i="1" dirty="0" smtClean="0"/>
              <a:t>A </a:t>
            </a:r>
            <a:r>
              <a:rPr lang="en-US" i="1" dirty="0"/>
              <a:t>unified user interface system that works seamlessly across all popular mobile device platforms, built on the rock-solid </a:t>
            </a:r>
            <a:r>
              <a:rPr lang="en-US" i="1" dirty="0" err="1"/>
              <a:t>jQuery</a:t>
            </a:r>
            <a:r>
              <a:rPr lang="en-US" i="1" dirty="0"/>
              <a:t> and </a:t>
            </a:r>
            <a:r>
              <a:rPr lang="en-US" i="1" dirty="0" err="1"/>
              <a:t>jQuery</a:t>
            </a:r>
            <a:r>
              <a:rPr lang="en-US" i="1" dirty="0"/>
              <a:t> UI </a:t>
            </a:r>
            <a:r>
              <a:rPr lang="en-US" i="1" dirty="0" smtClean="0"/>
              <a:t>foundation.</a:t>
            </a:r>
          </a:p>
        </p:txBody>
      </p:sp>
    </p:spTree>
    <p:extLst>
      <p:ext uri="{BB962C8B-B14F-4D97-AF65-F5344CB8AC3E}">
        <p14:creationId xmlns:p14="http://schemas.microsoft.com/office/powerpoint/2010/main" val="837194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Presentation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 err="1" smtClean="0">
                <a:latin typeface="Calibri"/>
                <a:cs typeface="Calibri"/>
              </a:rPr>
              <a:t>jQuery</a:t>
            </a:r>
            <a:r>
              <a:rPr lang="en-US" dirty="0" smtClean="0">
                <a:latin typeface="Calibri"/>
                <a:cs typeface="Calibri"/>
              </a:rPr>
              <a:t> Mobile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457200" y="1128713"/>
            <a:ext cx="8435975" cy="4230687"/>
          </a:xfrm>
        </p:spPr>
        <p:txBody>
          <a:bodyPr/>
          <a:lstStyle/>
          <a:p>
            <a:r>
              <a:rPr lang="en-US" dirty="0" smtClean="0"/>
              <a:t>Similar to </a:t>
            </a:r>
            <a:r>
              <a:rPr lang="en-US" dirty="0" err="1" smtClean="0"/>
              <a:t>jQuery</a:t>
            </a:r>
            <a:r>
              <a:rPr lang="en-US" dirty="0" smtClean="0"/>
              <a:t> UI but for mobile devices</a:t>
            </a:r>
            <a:endParaRPr lang="en-US" dirty="0"/>
          </a:p>
          <a:p>
            <a:r>
              <a:rPr lang="en-US" dirty="0" smtClean="0"/>
              <a:t>Includes :</a:t>
            </a:r>
          </a:p>
          <a:p>
            <a:pPr lvl="1"/>
            <a:r>
              <a:rPr lang="en-US" dirty="0" smtClean="0"/>
              <a:t>Ajax navigation system</a:t>
            </a:r>
          </a:p>
          <a:p>
            <a:pPr lvl="1"/>
            <a:r>
              <a:rPr lang="en-US" dirty="0" smtClean="0"/>
              <a:t>Animated page transitions</a:t>
            </a:r>
          </a:p>
          <a:p>
            <a:pPr lvl="1"/>
            <a:r>
              <a:rPr lang="en-US" dirty="0" smtClean="0"/>
              <a:t>A flexible theming system</a:t>
            </a:r>
          </a:p>
          <a:p>
            <a:pPr lvl="1"/>
            <a:r>
              <a:rPr lang="en-US" dirty="0" smtClean="0"/>
              <a:t>Touch-friendly UI widgets</a:t>
            </a:r>
          </a:p>
          <a:p>
            <a:pPr lvl="2"/>
            <a:r>
              <a:rPr lang="en-US" dirty="0" smtClean="0"/>
              <a:t>Pages, dialogs, toolbars, </a:t>
            </a:r>
            <a:r>
              <a:rPr lang="en-US" dirty="0" err="1" smtClean="0"/>
              <a:t>listviews</a:t>
            </a:r>
            <a:r>
              <a:rPr lang="en-US" dirty="0" smtClean="0"/>
              <a:t>, buttons, …</a:t>
            </a:r>
          </a:p>
        </p:txBody>
      </p:sp>
    </p:spTree>
    <p:extLst>
      <p:ext uri="{BB962C8B-B14F-4D97-AF65-F5344CB8AC3E}">
        <p14:creationId xmlns:p14="http://schemas.microsoft.com/office/powerpoint/2010/main" val="3653835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Presentation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 err="1" smtClean="0">
                <a:latin typeface="Calibri"/>
                <a:cs typeface="Calibri"/>
              </a:rPr>
              <a:t>jQuery</a:t>
            </a:r>
            <a:r>
              <a:rPr lang="en-US" dirty="0" smtClean="0">
                <a:latin typeface="Calibri"/>
                <a:cs typeface="Calibri"/>
              </a:rPr>
              <a:t> Mobile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457200" y="1128713"/>
            <a:ext cx="8435975" cy="4230687"/>
          </a:xfrm>
        </p:spPr>
        <p:txBody>
          <a:bodyPr/>
          <a:lstStyle/>
          <a:p>
            <a:r>
              <a:rPr lang="en-US" dirty="0" err="1" smtClean="0"/>
              <a:t>jQuery</a:t>
            </a:r>
            <a:r>
              <a:rPr lang="en-US" dirty="0" smtClean="0"/>
              <a:t> Mobile is based on standards :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Semantic HTML</a:t>
            </a:r>
          </a:p>
          <a:p>
            <a:pPr lvl="1"/>
            <a:r>
              <a:rPr lang="en-US" dirty="0" smtClean="0"/>
              <a:t>CSS</a:t>
            </a:r>
          </a:p>
          <a:p>
            <a:pPr lvl="1"/>
            <a:r>
              <a:rPr lang="en-US" dirty="0" smtClean="0"/>
              <a:t>JavaScript improved by </a:t>
            </a:r>
            <a:r>
              <a:rPr lang="en-US" dirty="0" err="1" smtClean="0"/>
              <a:t>jQuery</a:t>
            </a:r>
            <a:r>
              <a:rPr lang="en-US" dirty="0" smtClean="0"/>
              <a:t> API</a:t>
            </a:r>
          </a:p>
          <a:p>
            <a:pPr lvl="1"/>
            <a:r>
              <a:rPr lang="en-US" dirty="0" smtClean="0"/>
              <a:t>WAI-ARIA</a:t>
            </a:r>
          </a:p>
        </p:txBody>
      </p:sp>
    </p:spTree>
    <p:extLst>
      <p:ext uri="{BB962C8B-B14F-4D97-AF65-F5344CB8AC3E}">
        <p14:creationId xmlns:p14="http://schemas.microsoft.com/office/powerpoint/2010/main" val="1759016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à coins arrondis 4"/>
          <p:cNvSpPr/>
          <p:nvPr/>
        </p:nvSpPr>
        <p:spPr>
          <a:xfrm>
            <a:off x="251520" y="49188"/>
            <a:ext cx="8712968" cy="52337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lvl="2" eaLnBrk="1" hangingPunct="1">
              <a:buFont typeface="Wingdings" pitchFamily="1" charset="2"/>
              <a:buNone/>
            </a:pPr>
            <a:r>
              <a:rPr lang="en-GB" b="1" dirty="0">
                <a:solidFill>
                  <a:srgbClr val="5F5F5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&lt;!DOCTYPE html&gt; </a:t>
            </a:r>
          </a:p>
          <a:p>
            <a:pPr lvl="2" eaLnBrk="1" hangingPunct="1">
              <a:buFont typeface="Wingdings" pitchFamily="1" charset="2"/>
              <a:buNone/>
            </a:pP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&lt;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html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 </a:t>
            </a:r>
          </a:p>
          <a:p>
            <a:pPr lvl="2"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&lt;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head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 </a:t>
            </a:r>
          </a:p>
          <a:p>
            <a:pPr lvl="2"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&lt;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title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&gt;My Page&lt;/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title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</a:p>
          <a:p>
            <a:pPr lvl="2"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&lt;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meta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name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>
                <a:solidFill>
                  <a:srgbClr val="00CE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viewport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 </a:t>
            </a:r>
            <a:endParaRPr lang="en-GB" b="1" dirty="0" smtClean="0">
              <a:solidFill>
                <a:srgbClr val="000000"/>
              </a:solidFill>
              <a:latin typeface="Courier New" pitchFamily="-106" charset="0"/>
              <a:ea typeface="ＭＳ Ｐゴシック" pitchFamily="-106" charset="-128"/>
              <a:cs typeface="Courier New" pitchFamily="-106" charset="0"/>
            </a:endParaRPr>
          </a:p>
          <a:p>
            <a:pPr lvl="2"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   </a:t>
            </a:r>
            <a:r>
              <a:rPr lang="en-GB" b="1" dirty="0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content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>
                <a:solidFill>
                  <a:srgbClr val="00CE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width=device-width, initial-scale=1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</a:p>
          <a:p>
            <a:pPr lvl="2"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</a:t>
            </a:r>
            <a:r>
              <a:rPr lang="en-GB" b="1" dirty="0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&lt;!--</a:t>
            </a:r>
            <a:r>
              <a:rPr lang="en-GB" b="1" dirty="0" err="1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jQuery</a:t>
            </a:r>
            <a:r>
              <a:rPr lang="en-GB" b="1" dirty="0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&amp; </a:t>
            </a:r>
            <a:r>
              <a:rPr lang="en-GB" b="1" dirty="0" err="1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jQuery</a:t>
            </a:r>
            <a:r>
              <a:rPr lang="en-GB" b="1" dirty="0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Mobile JS and CSS files--&gt; </a:t>
            </a:r>
            <a:endParaRPr lang="en-GB" b="1" dirty="0">
              <a:solidFill>
                <a:srgbClr val="479B8F"/>
              </a:solidFill>
              <a:latin typeface="Courier New" pitchFamily="-106" charset="0"/>
              <a:ea typeface="ＭＳ Ｐゴシック" pitchFamily="-106" charset="-128"/>
              <a:cs typeface="Courier New" pitchFamily="-106" charset="0"/>
            </a:endParaRPr>
          </a:p>
          <a:p>
            <a:pPr lvl="2"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&lt;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/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head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 </a:t>
            </a:r>
          </a:p>
          <a:p>
            <a:pPr lvl="2" eaLnBrk="1" hangingPunct="1">
              <a:buFont typeface="Wingdings" pitchFamily="1" charset="2"/>
              <a:buNone/>
            </a:pP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&lt;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body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 </a:t>
            </a:r>
          </a:p>
          <a:p>
            <a:pPr lvl="2"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&lt;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data-role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>
                <a:solidFill>
                  <a:srgbClr val="00CE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page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"&gt;</a:t>
            </a:r>
          </a:p>
          <a:p>
            <a:pPr lvl="2"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  &lt;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data-role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>
                <a:solidFill>
                  <a:srgbClr val="00CE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header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"&gt;</a:t>
            </a:r>
          </a:p>
          <a:p>
            <a:pPr lvl="2"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    &lt;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h1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&gt;My Title&lt;/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h1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</a:p>
          <a:p>
            <a:pPr lvl="2"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  &lt;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/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div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</a:p>
          <a:p>
            <a:pPr lvl="2"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  &lt;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data-role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>
                <a:solidFill>
                  <a:srgbClr val="00CE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content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"&gt;	</a:t>
            </a:r>
          </a:p>
          <a:p>
            <a:pPr lvl="2"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    &lt;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p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&gt;Hello world&lt;/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p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</a:p>
          <a:p>
            <a:pPr lvl="2"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  &lt;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/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div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  <a:endParaRPr lang="en-GB" b="1" dirty="0">
              <a:solidFill>
                <a:srgbClr val="000000"/>
              </a:solidFill>
              <a:latin typeface="Courier New" pitchFamily="-106" charset="0"/>
              <a:ea typeface="ＭＳ Ｐゴシック" pitchFamily="-106" charset="-128"/>
              <a:cs typeface="Courier New" pitchFamily="-106" charset="0"/>
            </a:endParaRPr>
          </a:p>
          <a:p>
            <a:pPr lvl="2"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&lt;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/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div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</a:p>
          <a:p>
            <a:pPr lvl="2"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&lt;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/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body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</a:p>
          <a:p>
            <a:pPr lvl="2"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&lt;/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html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31640" y="49188"/>
            <a:ext cx="0" cy="518457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16200000">
            <a:off x="-1385811" y="2012257"/>
            <a:ext cx="435768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Simple </a:t>
            </a:r>
            <a:r>
              <a:rPr lang="en-US" sz="3200" b="1" dirty="0" err="1" smtClean="0"/>
              <a:t>jQuery</a:t>
            </a:r>
            <a:r>
              <a:rPr lang="en-US" sz="3200" b="1" dirty="0" smtClean="0"/>
              <a:t> Mobile </a:t>
            </a:r>
          </a:p>
          <a:p>
            <a:pPr algn="ctr"/>
            <a:r>
              <a:rPr lang="en-US" sz="3200" b="1" dirty="0" smtClean="0"/>
              <a:t>Page Example</a:t>
            </a:r>
            <a:endParaRPr lang="en-US" sz="3200" b="1" dirty="0"/>
          </a:p>
        </p:txBody>
      </p:sp>
      <p:pic>
        <p:nvPicPr>
          <p:cNvPr id="18" name="Picture 17" descr="Screen Shot 2012-10-07 at 10.41.02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4" t="2504" r="6232" b="51106"/>
          <a:stretch/>
        </p:blipFill>
        <p:spPr>
          <a:xfrm>
            <a:off x="6660232" y="3188086"/>
            <a:ext cx="2376265" cy="1820774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574886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à coins arrondis 4"/>
          <p:cNvSpPr/>
          <p:nvPr/>
        </p:nvSpPr>
        <p:spPr>
          <a:xfrm>
            <a:off x="251520" y="144016"/>
            <a:ext cx="8712968" cy="50177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lvl="2"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rgbClr val="5F5F5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...</a:t>
            </a:r>
            <a:endParaRPr lang="en-GB" b="1" dirty="0">
              <a:solidFill>
                <a:srgbClr val="000000"/>
              </a:solidFill>
              <a:latin typeface="Courier New" pitchFamily="-106" charset="0"/>
              <a:ea typeface="ＭＳ Ｐゴシック" pitchFamily="-106" charset="-128"/>
              <a:cs typeface="Courier New" pitchFamily="-106" charset="0"/>
            </a:endParaRPr>
          </a:p>
          <a:p>
            <a:pPr lvl="2"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&lt;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body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 </a:t>
            </a:r>
          </a:p>
          <a:p>
            <a:pPr lvl="2"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&lt;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data-role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>
                <a:solidFill>
                  <a:srgbClr val="00CE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page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"&gt;</a:t>
            </a:r>
          </a:p>
          <a:p>
            <a:pPr lvl="2"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  &lt;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data-role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>
                <a:solidFill>
                  <a:srgbClr val="00CE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header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"&gt;</a:t>
            </a:r>
          </a:p>
          <a:p>
            <a:pPr lvl="2"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    &lt;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h1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&gt;My Title&lt;/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h1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</a:p>
          <a:p>
            <a:pPr lvl="2"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  &lt;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/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div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</a:p>
          <a:p>
            <a:pPr lvl="2"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  &lt;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data-role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>
                <a:solidFill>
                  <a:srgbClr val="00CE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content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"&gt;	</a:t>
            </a:r>
          </a:p>
          <a:p>
            <a:pPr lvl="2"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    &lt;</a:t>
            </a:r>
            <a:r>
              <a:rPr lang="en-GB" b="1" dirty="0" err="1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ul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data-role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 err="1" smtClean="0">
                <a:solidFill>
                  <a:srgbClr val="00CE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listview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 </a:t>
            </a:r>
            <a:r>
              <a:rPr lang="en-GB" b="1" dirty="0" smtClean="0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data</a:t>
            </a:r>
            <a:r>
              <a:rPr lang="en-GB" b="1" dirty="0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-inset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 smtClean="0">
                <a:solidFill>
                  <a:srgbClr val="00CE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true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"&gt; </a:t>
            </a:r>
          </a:p>
          <a:p>
            <a:pPr lvl="2" eaLnBrk="1" hangingPunct="1">
              <a:buFont typeface="Wingdings" pitchFamily="1" charset="2"/>
              <a:buNone/>
            </a:pP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     &lt;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li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&gt;&lt;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a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 err="1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href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>
                <a:solidFill>
                  <a:srgbClr val="00CE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#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&gt;HTML&lt;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/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a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&gt;&lt;/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li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</a:p>
          <a:p>
            <a:pPr lvl="2" eaLnBrk="1" hangingPunct="1">
              <a:buFont typeface="Wingdings" pitchFamily="1" charset="2"/>
              <a:buNone/>
            </a:pP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     &lt;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li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&gt;&lt;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a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 err="1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href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>
                <a:solidFill>
                  <a:srgbClr val="00CE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#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&gt;CSS&lt;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/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a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&gt;&lt;/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li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</a:p>
          <a:p>
            <a:pPr lvl="2" eaLnBrk="1" hangingPunct="1">
              <a:buFont typeface="Wingdings" pitchFamily="1" charset="2"/>
              <a:buNone/>
            </a:pP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     &lt;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li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&gt;&lt;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a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 err="1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href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>
                <a:solidFill>
                  <a:srgbClr val="00CE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#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&gt;JavaScript&lt;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/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a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&gt;&lt;/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li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</a:p>
          <a:p>
            <a:pPr lvl="2" eaLnBrk="1" hangingPunct="1">
              <a:buFont typeface="Wingdings" pitchFamily="1" charset="2"/>
              <a:buNone/>
            </a:pP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     &lt;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li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&gt;&lt;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a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 err="1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href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>
                <a:solidFill>
                  <a:srgbClr val="00CE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#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&gt;SVG&lt;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/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a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&gt;&lt;/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li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</a:p>
          <a:p>
            <a:pPr lvl="2"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    &lt;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/</a:t>
            </a:r>
            <a:r>
              <a:rPr lang="en-GB" b="1" dirty="0" err="1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ul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    </a:t>
            </a:r>
            <a:endParaRPr lang="en-GB" b="1" dirty="0" smtClean="0">
              <a:solidFill>
                <a:srgbClr val="000000"/>
              </a:solidFill>
              <a:latin typeface="Courier New" pitchFamily="-106" charset="0"/>
              <a:ea typeface="ＭＳ Ｐゴシック" pitchFamily="-106" charset="-128"/>
              <a:cs typeface="Courier New" pitchFamily="-106" charset="0"/>
            </a:endParaRPr>
          </a:p>
          <a:p>
            <a:pPr lvl="2" eaLnBrk="1" hangingPunct="1">
              <a:buFont typeface="Wingdings" pitchFamily="1" charset="2"/>
              <a:buNone/>
            </a:pP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 &lt;/</a:t>
            </a:r>
            <a:r>
              <a:rPr lang="en-GB" b="1" dirty="0" smtClean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div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</a:p>
          <a:p>
            <a:pPr lvl="2"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&lt;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/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div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</a:p>
          <a:p>
            <a:pPr lvl="2"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&lt;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/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body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</a:p>
          <a:p>
            <a:pPr lvl="2"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...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31640" y="144016"/>
            <a:ext cx="0" cy="496855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16200000">
            <a:off x="-1385811" y="2012257"/>
            <a:ext cx="435768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Simple </a:t>
            </a:r>
            <a:r>
              <a:rPr lang="en-US" sz="3200" b="1" dirty="0" err="1" smtClean="0"/>
              <a:t>jQuery</a:t>
            </a:r>
            <a:r>
              <a:rPr lang="en-US" sz="3200" b="1" dirty="0" smtClean="0"/>
              <a:t> Mobile </a:t>
            </a:r>
          </a:p>
          <a:p>
            <a:pPr algn="ctr"/>
            <a:r>
              <a:rPr lang="en-US" sz="3200" b="1" dirty="0" err="1" smtClean="0"/>
              <a:t>Listview</a:t>
            </a:r>
            <a:r>
              <a:rPr lang="en-US" sz="3200" b="1" dirty="0" smtClean="0"/>
              <a:t> Example</a:t>
            </a:r>
            <a:endParaRPr lang="en-US" sz="3200" b="1" dirty="0"/>
          </a:p>
        </p:txBody>
      </p:sp>
      <p:pic>
        <p:nvPicPr>
          <p:cNvPr id="2" name="Picture 1" descr="Screen Shot 2012-10-08 at 12.05.13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00"/>
          <a:stretch/>
        </p:blipFill>
        <p:spPr>
          <a:xfrm>
            <a:off x="6948264" y="3422946"/>
            <a:ext cx="2123728" cy="181057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094072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Presentation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 err="1" smtClean="0">
                <a:latin typeface="Calibri"/>
                <a:cs typeface="Calibri"/>
              </a:rPr>
              <a:t>jQuery</a:t>
            </a:r>
            <a:r>
              <a:rPr lang="en-US" dirty="0" smtClean="0">
                <a:latin typeface="Calibri"/>
                <a:cs typeface="Calibri"/>
              </a:rPr>
              <a:t> Mobile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457200" y="1128713"/>
            <a:ext cx="8435975" cy="4230687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jQuery</a:t>
            </a:r>
            <a:r>
              <a:rPr lang="en-US" dirty="0" smtClean="0"/>
              <a:t> Mobile </a:t>
            </a:r>
            <a:r>
              <a:rPr lang="en-US" dirty="0"/>
              <a:t>contains a full set of form </a:t>
            </a:r>
            <a:r>
              <a:rPr lang="en-US" dirty="0" smtClean="0"/>
              <a:t>widgets</a:t>
            </a:r>
          </a:p>
          <a:p>
            <a:pPr lvl="1"/>
            <a:r>
              <a:rPr lang="en-US" dirty="0" smtClean="0"/>
              <a:t>Automatically enhanced with a touch</a:t>
            </a:r>
            <a:r>
              <a:rPr lang="en-US" dirty="0"/>
              <a:t>-friendly </a:t>
            </a:r>
            <a:r>
              <a:rPr lang="en-US" dirty="0" smtClean="0"/>
              <a:t>style</a:t>
            </a:r>
          </a:p>
        </p:txBody>
      </p:sp>
    </p:spTree>
    <p:extLst>
      <p:ext uri="{BB962C8B-B14F-4D97-AF65-F5344CB8AC3E}">
        <p14:creationId xmlns:p14="http://schemas.microsoft.com/office/powerpoint/2010/main" val="650492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à coins arrondis 4"/>
          <p:cNvSpPr/>
          <p:nvPr/>
        </p:nvSpPr>
        <p:spPr>
          <a:xfrm>
            <a:off x="251520" y="49188"/>
            <a:ext cx="8712968" cy="52337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lvl="2"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&lt;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form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</a:p>
          <a:p>
            <a:pPr lvl="2"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&lt;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data-role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 err="1">
                <a:solidFill>
                  <a:srgbClr val="00CE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fieldcontain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"&gt;</a:t>
            </a:r>
          </a:p>
          <a:p>
            <a:pPr lvl="2"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  &lt;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label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for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>
                <a:solidFill>
                  <a:srgbClr val="00CE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gender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"&gt;Gender&lt;/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label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</a:p>
          <a:p>
            <a:pPr lvl="2"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  &lt;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select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id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>
                <a:solidFill>
                  <a:srgbClr val="00CE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gender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 </a:t>
            </a:r>
            <a:r>
              <a:rPr lang="en-GB" b="1" dirty="0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name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>
                <a:solidFill>
                  <a:srgbClr val="00CE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gender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"&gt;</a:t>
            </a:r>
          </a:p>
          <a:p>
            <a:pPr lvl="2"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    &lt;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option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value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>
                <a:solidFill>
                  <a:srgbClr val="00CE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MALE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"&gt;Male&lt;/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option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</a:p>
          <a:p>
            <a:pPr lvl="2"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    &lt;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option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value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>
                <a:solidFill>
                  <a:srgbClr val="00CE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FEMALE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"&gt;Female&lt;/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option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</a:p>
          <a:p>
            <a:pPr lvl="2"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  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&lt;/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select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</a:p>
          <a:p>
            <a:pPr lvl="2"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&lt;/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div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  <a:endParaRPr lang="en-GB" b="1" dirty="0">
              <a:solidFill>
                <a:srgbClr val="000000"/>
              </a:solidFill>
              <a:latin typeface="Courier New" pitchFamily="-106" charset="0"/>
              <a:ea typeface="ＭＳ Ｐゴシック" pitchFamily="-106" charset="-128"/>
              <a:cs typeface="Courier New" pitchFamily="-106" charset="0"/>
            </a:endParaRPr>
          </a:p>
          <a:p>
            <a:pPr lvl="2"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&lt;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data-role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 err="1">
                <a:solidFill>
                  <a:srgbClr val="00CE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fieldcontain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"&gt;</a:t>
            </a:r>
          </a:p>
          <a:p>
            <a:pPr lvl="2"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  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&lt;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label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for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>
                <a:solidFill>
                  <a:srgbClr val="00CE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age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"&gt;Age:&lt;/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label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</a:p>
          <a:p>
            <a:pPr lvl="2"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  &lt;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input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type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>
                <a:solidFill>
                  <a:srgbClr val="00CE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range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 </a:t>
            </a:r>
            <a:r>
              <a:rPr lang="en-GB" b="1" dirty="0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id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>
                <a:solidFill>
                  <a:srgbClr val="00CE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age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 </a:t>
            </a:r>
            <a:endParaRPr lang="en-GB" b="1" dirty="0" smtClean="0">
              <a:solidFill>
                <a:srgbClr val="000000"/>
              </a:solidFill>
              <a:latin typeface="Courier New" pitchFamily="-106" charset="0"/>
              <a:ea typeface="ＭＳ Ｐゴシック" pitchFamily="-106" charset="-128"/>
              <a:cs typeface="Courier New" pitchFamily="-106" charset="0"/>
            </a:endParaRPr>
          </a:p>
          <a:p>
            <a:pPr lvl="2"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	name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 smtClean="0">
                <a:solidFill>
                  <a:srgbClr val="00CE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age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 </a:t>
            </a:r>
            <a:r>
              <a:rPr lang="en-GB" b="1" dirty="0" smtClean="0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min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>
                <a:solidFill>
                  <a:srgbClr val="00CE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0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 </a:t>
            </a:r>
            <a:r>
              <a:rPr lang="en-GB" b="1" dirty="0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max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 smtClean="0">
                <a:solidFill>
                  <a:srgbClr val="00CE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100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"/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</a:p>
          <a:p>
            <a:pPr lvl="2"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&lt;/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</a:p>
          <a:p>
            <a:pPr lvl="2"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&lt;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data-role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 err="1">
                <a:solidFill>
                  <a:srgbClr val="00CE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fieldcontain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"&gt;    </a:t>
            </a:r>
          </a:p>
          <a:p>
            <a:pPr lvl="2"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  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&lt;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input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type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>
                <a:solidFill>
                  <a:srgbClr val="00CE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submit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 </a:t>
            </a:r>
            <a:endParaRPr lang="en-GB" b="1" dirty="0" smtClean="0">
              <a:solidFill>
                <a:srgbClr val="000000"/>
              </a:solidFill>
              <a:latin typeface="Courier New" pitchFamily="-106" charset="0"/>
              <a:ea typeface="ＭＳ Ｐゴシック" pitchFamily="-106" charset="-128"/>
              <a:cs typeface="Courier New" pitchFamily="-106" charset="0"/>
            </a:endParaRPr>
          </a:p>
          <a:p>
            <a:pPr lvl="2" eaLnBrk="1" hangingPunct="1">
              <a:buFont typeface="Wingdings" pitchFamily="1" charset="2"/>
              <a:buNone/>
            </a:pP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value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 smtClean="0">
                <a:solidFill>
                  <a:srgbClr val="00CE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Submit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 /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</a:p>
          <a:p>
            <a:pPr lvl="2"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&lt;/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</a:p>
          <a:p>
            <a:pPr lvl="2"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&lt;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/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form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  <a:endParaRPr lang="en-GB" b="1" dirty="0">
              <a:solidFill>
                <a:srgbClr val="000000"/>
              </a:solidFill>
              <a:latin typeface="Courier New" pitchFamily="-106" charset="0"/>
              <a:ea typeface="ＭＳ Ｐゴシック" pitchFamily="-106" charset="-128"/>
              <a:cs typeface="Courier New" pitchFamily="-106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331640" y="49188"/>
            <a:ext cx="0" cy="518457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16200000">
            <a:off x="-1385811" y="2012257"/>
            <a:ext cx="435768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Simple </a:t>
            </a:r>
            <a:r>
              <a:rPr lang="en-US" sz="3200" b="1" dirty="0" err="1" smtClean="0"/>
              <a:t>jQuery</a:t>
            </a:r>
            <a:r>
              <a:rPr lang="en-US" sz="3200" b="1" dirty="0" smtClean="0"/>
              <a:t> Mobile </a:t>
            </a:r>
          </a:p>
          <a:p>
            <a:pPr algn="ctr"/>
            <a:r>
              <a:rPr lang="en-US" sz="3200" b="1" dirty="0" smtClean="0"/>
              <a:t>Form Example</a:t>
            </a:r>
            <a:endParaRPr lang="en-US" sz="3200" b="1" dirty="0"/>
          </a:p>
        </p:txBody>
      </p:sp>
      <p:pic>
        <p:nvPicPr>
          <p:cNvPr id="2" name="Picture 1" descr="Screen Shot 2012-10-08 at 12.49.42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721"/>
          <a:stretch/>
        </p:blipFill>
        <p:spPr>
          <a:xfrm>
            <a:off x="6660232" y="2857500"/>
            <a:ext cx="2451844" cy="216261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97344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Page concept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 err="1" smtClean="0">
                <a:latin typeface="Calibri"/>
                <a:cs typeface="Calibri"/>
              </a:rPr>
              <a:t>jQuery</a:t>
            </a:r>
            <a:r>
              <a:rPr lang="en-US" dirty="0" smtClean="0">
                <a:latin typeface="Calibri"/>
                <a:cs typeface="Calibri"/>
              </a:rPr>
              <a:t> Mobile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457200" y="1128713"/>
            <a:ext cx="8435975" cy="4230687"/>
          </a:xfrm>
        </p:spPr>
        <p:txBody>
          <a:bodyPr/>
          <a:lstStyle/>
          <a:p>
            <a:r>
              <a:rPr lang="en-US" dirty="0" smtClean="0"/>
              <a:t>A page is define by the content of an element with the </a:t>
            </a:r>
            <a:r>
              <a:rPr lang="en-US" i="1" dirty="0" smtClean="0"/>
              <a:t>page </a:t>
            </a:r>
            <a:r>
              <a:rPr lang="en-US" dirty="0" smtClean="0"/>
              <a:t>data-role</a:t>
            </a:r>
            <a:endParaRPr lang="en-US" dirty="0"/>
          </a:p>
          <a:p>
            <a:r>
              <a:rPr lang="en-US" dirty="0" smtClean="0"/>
              <a:t>Inside it, </a:t>
            </a:r>
            <a:r>
              <a:rPr lang="en-US" dirty="0"/>
              <a:t>any valid HTML markup can be </a:t>
            </a:r>
            <a:r>
              <a:rPr lang="en-US" dirty="0" smtClean="0"/>
              <a:t>used</a:t>
            </a:r>
            <a:endParaRPr lang="en-US" dirty="0"/>
          </a:p>
          <a:p>
            <a:pPr lvl="1"/>
            <a:r>
              <a:rPr lang="en-US" dirty="0"/>
              <a:t>B</a:t>
            </a:r>
            <a:r>
              <a:rPr lang="en-US" dirty="0" smtClean="0"/>
              <a:t>ut typical pages have children with the following </a:t>
            </a:r>
            <a:r>
              <a:rPr lang="en-US" i="1" dirty="0" smtClean="0"/>
              <a:t>data-roles</a:t>
            </a:r>
            <a:r>
              <a:rPr lang="en-US" dirty="0" smtClean="0"/>
              <a:t> :</a:t>
            </a:r>
          </a:p>
          <a:p>
            <a:pPr lvl="2"/>
            <a:r>
              <a:rPr lang="en-US" i="1" dirty="0" smtClean="0"/>
              <a:t>header</a:t>
            </a:r>
            <a:endParaRPr lang="en-US" dirty="0"/>
          </a:p>
          <a:p>
            <a:pPr lvl="2"/>
            <a:r>
              <a:rPr lang="en-US" i="1" dirty="0"/>
              <a:t>c</a:t>
            </a:r>
            <a:r>
              <a:rPr lang="en-US" i="1" dirty="0" smtClean="0"/>
              <a:t>ontent</a:t>
            </a:r>
          </a:p>
          <a:p>
            <a:pPr lvl="2"/>
            <a:r>
              <a:rPr lang="en-US" i="1" dirty="0" smtClean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939137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Page concept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 err="1" smtClean="0">
                <a:latin typeface="Calibri"/>
                <a:cs typeface="Calibri"/>
              </a:rPr>
              <a:t>jQuery</a:t>
            </a:r>
            <a:r>
              <a:rPr lang="en-US" dirty="0" smtClean="0">
                <a:latin typeface="Calibri"/>
                <a:cs typeface="Calibri"/>
              </a:rPr>
              <a:t> Mobile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457200" y="1128713"/>
            <a:ext cx="8435975" cy="4230687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A single HTML document can contain multiple pages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Each </a:t>
            </a:r>
            <a:r>
              <a:rPr lang="en-US" i="1" dirty="0" smtClean="0"/>
              <a:t>page</a:t>
            </a:r>
            <a:r>
              <a:rPr lang="en-US" dirty="0" smtClean="0"/>
              <a:t> </a:t>
            </a:r>
            <a:r>
              <a:rPr lang="en-US" dirty="0"/>
              <a:t>block needs a unique </a:t>
            </a:r>
            <a:r>
              <a:rPr lang="en-US" i="1" dirty="0"/>
              <a:t>id</a:t>
            </a:r>
            <a:r>
              <a:rPr lang="en-US" dirty="0"/>
              <a:t> </a:t>
            </a:r>
            <a:r>
              <a:rPr lang="en-US" dirty="0" smtClean="0"/>
              <a:t>that </a:t>
            </a:r>
            <a:r>
              <a:rPr lang="en-US" dirty="0"/>
              <a:t>will be used to link internally between </a:t>
            </a:r>
            <a:r>
              <a:rPr lang="en-US" i="1" dirty="0" smtClean="0"/>
              <a:t>pages</a:t>
            </a:r>
          </a:p>
        </p:txBody>
      </p:sp>
    </p:spTree>
    <p:extLst>
      <p:ext uri="{BB962C8B-B14F-4D97-AF65-F5344CB8AC3E}">
        <p14:creationId xmlns:p14="http://schemas.microsoft.com/office/powerpoint/2010/main" val="459966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à coins arrondis 4"/>
          <p:cNvSpPr/>
          <p:nvPr/>
        </p:nvSpPr>
        <p:spPr>
          <a:xfrm>
            <a:off x="251520" y="193204"/>
            <a:ext cx="8640960" cy="50405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lvl="2" eaLnBrk="1" hangingPunct="1">
              <a:buFont typeface="Wingdings" pitchFamily="1" charset="2"/>
              <a:buNone/>
            </a:pP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&lt;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body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</a:p>
          <a:p>
            <a:pPr lvl="3"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&lt;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id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>
                <a:solidFill>
                  <a:srgbClr val="00CE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page1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 </a:t>
            </a:r>
            <a:r>
              <a:rPr lang="en-GB" b="1" dirty="0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data-role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>
                <a:solidFill>
                  <a:srgbClr val="00CE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page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"&gt;</a:t>
            </a:r>
          </a:p>
          <a:p>
            <a:pPr lvl="3"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	&lt;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data-role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>
                <a:solidFill>
                  <a:srgbClr val="00CE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header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"&gt;</a:t>
            </a:r>
          </a:p>
          <a:p>
            <a:pPr lvl="3" eaLnBrk="1" hangingPunct="1">
              <a:buFont typeface="Wingdings" pitchFamily="1" charset="2"/>
              <a:buNone/>
            </a:pP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		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&lt;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h1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&gt;Page 1&lt;/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h1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</a:p>
          <a:p>
            <a:pPr lvl="3" eaLnBrk="1" hangingPunct="1">
              <a:buFont typeface="Wingdings" pitchFamily="1" charset="2"/>
              <a:buNone/>
            </a:pP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	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&lt;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/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</a:p>
          <a:p>
            <a:pPr lvl="3" eaLnBrk="1" hangingPunct="1">
              <a:buFont typeface="Wingdings" pitchFamily="1" charset="2"/>
              <a:buNone/>
            </a:pP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	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&lt;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data-role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>
                <a:solidFill>
                  <a:srgbClr val="00CE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content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"&gt;</a:t>
            </a:r>
          </a:p>
          <a:p>
            <a:pPr lvl="3" eaLnBrk="1" hangingPunct="1">
              <a:buFont typeface="Wingdings" pitchFamily="1" charset="2"/>
              <a:buNone/>
            </a:pP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	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	&lt;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a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 err="1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href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>
                <a:solidFill>
                  <a:srgbClr val="00CE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#page2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"&gt;Go to page 2&lt;/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a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</a:p>
          <a:p>
            <a:pPr lvl="3" eaLnBrk="1" hangingPunct="1">
              <a:buFont typeface="Wingdings" pitchFamily="1" charset="2"/>
              <a:buNone/>
            </a:pP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	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&lt;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/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</a:p>
          <a:p>
            <a:pPr lvl="3"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&lt;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/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div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  <a:endParaRPr lang="en-GB" b="1" dirty="0">
              <a:solidFill>
                <a:srgbClr val="000000"/>
              </a:solidFill>
              <a:latin typeface="Courier New" pitchFamily="-106" charset="0"/>
              <a:ea typeface="ＭＳ Ｐゴシック" pitchFamily="-106" charset="-128"/>
              <a:cs typeface="Courier New" pitchFamily="-106" charset="0"/>
            </a:endParaRPr>
          </a:p>
          <a:p>
            <a:pPr lvl="3"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&lt;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id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>
                <a:solidFill>
                  <a:srgbClr val="00CE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page2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 </a:t>
            </a:r>
            <a:r>
              <a:rPr lang="en-GB" b="1" dirty="0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data-role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>
                <a:solidFill>
                  <a:srgbClr val="00CE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page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"&gt;</a:t>
            </a:r>
          </a:p>
          <a:p>
            <a:pPr lvl="3" eaLnBrk="1" hangingPunct="1">
              <a:buFont typeface="Wingdings" pitchFamily="1" charset="2"/>
              <a:buNone/>
            </a:pP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	&lt;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data-role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>
                <a:solidFill>
                  <a:srgbClr val="00CE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header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"&gt;</a:t>
            </a:r>
          </a:p>
          <a:p>
            <a:pPr lvl="3"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		&lt;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h1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&gt;Page 2&lt;/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h1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</a:p>
          <a:p>
            <a:pPr lvl="3" eaLnBrk="1" hangingPunct="1">
              <a:buFont typeface="Wingdings" pitchFamily="1" charset="2"/>
              <a:buNone/>
            </a:pP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	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&lt;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/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</a:p>
          <a:p>
            <a:pPr lvl="3" eaLnBrk="1" hangingPunct="1">
              <a:buFont typeface="Wingdings" pitchFamily="1" charset="2"/>
              <a:buNone/>
            </a:pP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	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&lt;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data-role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>
                <a:solidFill>
                  <a:srgbClr val="00CE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content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"&gt;</a:t>
            </a:r>
          </a:p>
          <a:p>
            <a:pPr lvl="3" eaLnBrk="1" hangingPunct="1">
              <a:buFont typeface="Wingdings" pitchFamily="1" charset="2"/>
              <a:buNone/>
            </a:pP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		&lt;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a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GB" b="1" dirty="0" err="1">
                <a:solidFill>
                  <a:srgbClr val="FF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href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="</a:t>
            </a:r>
            <a:r>
              <a:rPr lang="en-GB" b="1" dirty="0">
                <a:solidFill>
                  <a:srgbClr val="00CE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#page1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"&gt;Go to page 1&lt;/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a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</a:p>
          <a:p>
            <a:pPr lvl="3" eaLnBrk="1" hangingPunct="1">
              <a:buFont typeface="Wingdings" pitchFamily="1" charset="2"/>
              <a:buNone/>
            </a:pP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	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&lt;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/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</a:p>
          <a:p>
            <a:pPr lvl="3"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&lt;</a:t>
            </a:r>
            <a:r>
              <a:rPr lang="en-GB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/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div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</a:p>
          <a:p>
            <a:pPr lvl="2" eaLnBrk="1" hangingPunct="1">
              <a:buFont typeface="Wingdings" pitchFamily="1" charset="2"/>
              <a:buNone/>
            </a:pP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&lt;/</a:t>
            </a:r>
            <a:r>
              <a:rPr lang="en-GB" b="1" dirty="0">
                <a:solidFill>
                  <a:srgbClr val="0000F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body</a:t>
            </a:r>
            <a:r>
              <a:rPr lang="en-GB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&gt;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331640" y="193204"/>
            <a:ext cx="0" cy="50405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16200000">
            <a:off x="-1385308" y="2402995"/>
            <a:ext cx="435668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Multi-page Document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967026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057300"/>
            <a:ext cx="2952328" cy="4254223"/>
          </a:xfrm>
          <a:prstGeom prst="rect">
            <a:avLst/>
          </a:prstGeom>
        </p:spPr>
      </p:pic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defTabSz="457200">
              <a:defRPr/>
            </a:pPr>
            <a:r>
              <a:rPr lang="en-US" sz="3600" b="1" dirty="0">
                <a:latin typeface="+mj-lt"/>
                <a:cs typeface="ＭＳ Ｐゴシック" charset="0"/>
              </a:rPr>
              <a:t>Evolution of </a:t>
            </a:r>
            <a:r>
              <a:rPr lang="en-US" sz="3600" b="1" dirty="0" smtClean="0">
                <a:latin typeface="+mj-lt"/>
                <a:cs typeface="ＭＳ Ｐゴシック" charset="0"/>
              </a:rPr>
              <a:t>Smartphones</a:t>
            </a:r>
            <a:endParaRPr lang="en-US" sz="3600" b="1" dirty="0">
              <a:latin typeface="+mj-lt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>
                <a:latin typeface="Calibri"/>
                <a:cs typeface="Calibri"/>
              </a:rPr>
              <a:t>Introduction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879304" y="1489348"/>
            <a:ext cx="626469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Nokia 7650 - </a:t>
            </a:r>
          </a:p>
          <a:p>
            <a:pPr algn="r"/>
            <a:r>
              <a:rPr lang="en-US" sz="2400" dirty="0" smtClean="0"/>
              <a:t>The first commercialized Nokia smartphone.</a:t>
            </a:r>
          </a:p>
          <a:p>
            <a:pPr algn="r"/>
            <a:r>
              <a:rPr lang="en-US" sz="2400" dirty="0" smtClean="0"/>
              <a:t>Released in second quarter of 2002.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456384" y="3217540"/>
            <a:ext cx="421196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Specifications:</a:t>
            </a:r>
          </a:p>
          <a:p>
            <a:r>
              <a:rPr lang="en-US" dirty="0" smtClean="0"/>
              <a:t>Operating System: Symbian OS 6.1</a:t>
            </a:r>
          </a:p>
          <a:p>
            <a:r>
              <a:rPr lang="en-US" dirty="0" smtClean="0"/>
              <a:t>CPU Clock: 104Mhz</a:t>
            </a:r>
          </a:p>
          <a:p>
            <a:r>
              <a:rPr lang="en-US" dirty="0" smtClean="0"/>
              <a:t>RAM: 8MB</a:t>
            </a:r>
          </a:p>
          <a:p>
            <a:r>
              <a:rPr lang="en-US" dirty="0" smtClean="0"/>
              <a:t>ROM: 16MB</a:t>
            </a:r>
          </a:p>
          <a:p>
            <a:r>
              <a:rPr lang="en-US" dirty="0" smtClean="0"/>
              <a:t>Display Diagonal: 2.1”</a:t>
            </a:r>
          </a:p>
          <a:p>
            <a:r>
              <a:rPr lang="en-US" dirty="0" smtClean="0"/>
              <a:t>Display Resolution: 176 x 208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548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Navigation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 err="1" smtClean="0">
                <a:latin typeface="Calibri"/>
                <a:cs typeface="Calibri"/>
              </a:rPr>
              <a:t>jQuery</a:t>
            </a:r>
            <a:r>
              <a:rPr lang="en-US" dirty="0" smtClean="0">
                <a:latin typeface="Calibri"/>
                <a:cs typeface="Calibri"/>
              </a:rPr>
              <a:t> Mobile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457200" y="1128713"/>
            <a:ext cx="8435975" cy="4230687"/>
          </a:xfrm>
        </p:spPr>
        <p:txBody>
          <a:bodyPr/>
          <a:lstStyle/>
          <a:p>
            <a:r>
              <a:rPr lang="en-US" dirty="0" err="1"/>
              <a:t>jQuery</a:t>
            </a:r>
            <a:r>
              <a:rPr lang="en-US" dirty="0"/>
              <a:t> Mobile includes a navigation system </a:t>
            </a:r>
            <a:r>
              <a:rPr lang="en-US" dirty="0" smtClean="0"/>
              <a:t>to : 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oad </a:t>
            </a:r>
            <a:r>
              <a:rPr lang="en-US" dirty="0"/>
              <a:t>linked pages into the DOM via </a:t>
            </a:r>
            <a:r>
              <a:rPr lang="en-US" dirty="0" smtClean="0"/>
              <a:t>AJAX</a:t>
            </a:r>
          </a:p>
          <a:p>
            <a:pPr lvl="1"/>
            <a:r>
              <a:rPr lang="en-US" dirty="0" smtClean="0"/>
              <a:t>Enhance </a:t>
            </a:r>
            <a:r>
              <a:rPr lang="en-US" dirty="0"/>
              <a:t>the new </a:t>
            </a:r>
            <a:r>
              <a:rPr lang="en-US" dirty="0" smtClean="0"/>
              <a:t>content</a:t>
            </a:r>
          </a:p>
          <a:p>
            <a:pPr lvl="1"/>
            <a:r>
              <a:rPr lang="en-US" dirty="0" smtClean="0"/>
              <a:t>Display </a:t>
            </a:r>
            <a:r>
              <a:rPr lang="en-US" dirty="0"/>
              <a:t>pages with a rich set of animated page transitions</a:t>
            </a:r>
            <a:endParaRPr lang="en-US" dirty="0" smtClean="0"/>
          </a:p>
          <a:p>
            <a:endParaRPr lang="en-US" sz="2400" dirty="0"/>
          </a:p>
          <a:p>
            <a:r>
              <a:rPr lang="en-US" dirty="0" smtClean="0"/>
              <a:t>All </a:t>
            </a:r>
            <a:r>
              <a:rPr lang="en-US" dirty="0"/>
              <a:t>links and forms are automatically </a:t>
            </a:r>
            <a:r>
              <a:rPr lang="en-US" dirty="0" smtClean="0"/>
              <a:t>transforms to use this navigation system</a:t>
            </a:r>
          </a:p>
        </p:txBody>
      </p:sp>
    </p:spTree>
    <p:extLst>
      <p:ext uri="{BB962C8B-B14F-4D97-AF65-F5344CB8AC3E}">
        <p14:creationId xmlns:p14="http://schemas.microsoft.com/office/powerpoint/2010/main" val="1452327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Navigation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 err="1" smtClean="0">
                <a:latin typeface="Calibri"/>
                <a:cs typeface="Calibri"/>
              </a:rPr>
              <a:t>jQuery</a:t>
            </a:r>
            <a:r>
              <a:rPr lang="en-US" dirty="0" smtClean="0">
                <a:latin typeface="Calibri"/>
                <a:cs typeface="Calibri"/>
              </a:rPr>
              <a:t> Mobile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457200" y="1128713"/>
            <a:ext cx="8435975" cy="4230687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For more information about </a:t>
            </a:r>
            <a:r>
              <a:rPr lang="en-US" dirty="0" err="1" smtClean="0"/>
              <a:t>jQuery</a:t>
            </a:r>
            <a:r>
              <a:rPr lang="en-US" dirty="0" smtClean="0"/>
              <a:t> Mobile 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>
                <a:hlinkClick r:id="rId4"/>
              </a:rPr>
              <a:t>http://jquerymobile.com/demos/</a:t>
            </a:r>
            <a:r>
              <a:rPr lang="en-US" dirty="0"/>
              <a:t> </a:t>
            </a:r>
            <a:endParaRPr lang="en-US" dirty="0" smtClean="0"/>
          </a:p>
        </p:txBody>
      </p:sp>
      <p:pic>
        <p:nvPicPr>
          <p:cNvPr id="2" name="Picture 1" descr="Screen Shot 2012-10-08 at 3.23.4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2469042"/>
            <a:ext cx="2880320" cy="2764722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335633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Drawback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 err="1" smtClean="0">
                <a:latin typeface="Calibri"/>
                <a:cs typeface="Calibri"/>
              </a:rPr>
              <a:t>jQuery</a:t>
            </a:r>
            <a:r>
              <a:rPr lang="en-US" dirty="0" smtClean="0">
                <a:latin typeface="Calibri"/>
                <a:cs typeface="Calibri"/>
              </a:rPr>
              <a:t> Mobile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457200" y="1128713"/>
            <a:ext cx="8435975" cy="4230687"/>
          </a:xfrm>
        </p:spPr>
        <p:txBody>
          <a:bodyPr/>
          <a:lstStyle/>
          <a:p>
            <a:r>
              <a:rPr lang="en-US" dirty="0" err="1" smtClean="0"/>
              <a:t>jQuery</a:t>
            </a:r>
            <a:r>
              <a:rPr lang="en-US" dirty="0" smtClean="0"/>
              <a:t> Mobile is heavy…</a:t>
            </a:r>
          </a:p>
          <a:p>
            <a:pPr lvl="1"/>
            <a:r>
              <a:rPr lang="en-US" dirty="0" err="1" smtClean="0"/>
              <a:t>jQuery</a:t>
            </a:r>
            <a:r>
              <a:rPr lang="en-US" dirty="0" smtClean="0"/>
              <a:t> Core (minified): ~33KB</a:t>
            </a:r>
          </a:p>
          <a:p>
            <a:pPr lvl="1"/>
            <a:r>
              <a:rPr lang="en-US" dirty="0" err="1" smtClean="0"/>
              <a:t>jQuery</a:t>
            </a:r>
            <a:r>
              <a:rPr lang="en-US" dirty="0" smtClean="0"/>
              <a:t> Mobile (minified): ~33.5KB</a:t>
            </a:r>
          </a:p>
          <a:p>
            <a:pPr lvl="1"/>
            <a:r>
              <a:rPr lang="en-US" dirty="0" err="1" smtClean="0"/>
              <a:t>jQuery</a:t>
            </a:r>
            <a:r>
              <a:rPr lang="en-US" dirty="0" smtClean="0"/>
              <a:t> Mobile CSS (minified): ~11KB</a:t>
            </a:r>
          </a:p>
          <a:p>
            <a:endParaRPr lang="en-US" dirty="0"/>
          </a:p>
          <a:p>
            <a:r>
              <a:rPr lang="en-US" dirty="0" smtClean="0"/>
              <a:t>Not optimized for mobile devices with low performances and low connection speed</a:t>
            </a:r>
          </a:p>
        </p:txBody>
      </p:sp>
    </p:spTree>
    <p:extLst>
      <p:ext uri="{BB962C8B-B14F-4D97-AF65-F5344CB8AC3E}">
        <p14:creationId xmlns:p14="http://schemas.microsoft.com/office/powerpoint/2010/main" val="942926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?</a:t>
            </a:r>
            <a:endParaRPr lang="fr-FR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1129308"/>
            <a:ext cx="4241200" cy="383202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6" name="Image 3" descr="icon_chrono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121196"/>
            <a:ext cx="978956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61378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671888"/>
            <a:ext cx="7772400" cy="1135062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other Web mobile </a:t>
            </a:r>
            <a:br>
              <a:rPr lang="en-US" dirty="0" smtClean="0"/>
            </a:br>
            <a:r>
              <a:rPr lang="en-US" dirty="0" smtClean="0"/>
              <a:t>frameworks</a:t>
            </a:r>
            <a:endParaRPr lang="en-US" sz="48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422525"/>
            <a:ext cx="7772400" cy="12493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Web Mobile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595" y="2785492"/>
            <a:ext cx="2695909" cy="1440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2497460"/>
            <a:ext cx="2103291" cy="5040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00392" y="48737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…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96" y="3937620"/>
            <a:ext cx="2697088" cy="71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183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err="1" smtClean="0">
                <a:latin typeface="+mj-lt"/>
                <a:cs typeface="ＭＳ Ｐゴシック" charset="0"/>
              </a:rPr>
              <a:t>Zepto.js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 smtClean="0">
                <a:latin typeface="Calibri"/>
                <a:cs typeface="Calibri"/>
              </a:rPr>
              <a:t>Web Mobile Frameworks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457200" y="1128713"/>
            <a:ext cx="8435975" cy="4230687"/>
          </a:xfrm>
        </p:spPr>
        <p:txBody>
          <a:bodyPr/>
          <a:lstStyle/>
          <a:p>
            <a:r>
              <a:rPr lang="en-US" dirty="0" err="1"/>
              <a:t>Zepto</a:t>
            </a:r>
            <a:r>
              <a:rPr lang="en-US" dirty="0"/>
              <a:t> is a minimalist </a:t>
            </a:r>
            <a:r>
              <a:rPr lang="en-US" dirty="0" err="1" smtClean="0"/>
              <a:t>jQuery</a:t>
            </a:r>
            <a:r>
              <a:rPr lang="en-US" dirty="0"/>
              <a:t>-compatible </a:t>
            </a:r>
            <a:r>
              <a:rPr lang="en-US" dirty="0" smtClean="0"/>
              <a:t>API</a:t>
            </a:r>
          </a:p>
          <a:p>
            <a:endParaRPr lang="en-US" dirty="0"/>
          </a:p>
          <a:p>
            <a:r>
              <a:rPr lang="en-US" dirty="0" smtClean="0"/>
              <a:t>Downloads and executes fast</a:t>
            </a:r>
          </a:p>
          <a:p>
            <a:pPr lvl="1"/>
            <a:r>
              <a:rPr lang="en-US" dirty="0"/>
              <a:t>~5-</a:t>
            </a:r>
            <a:r>
              <a:rPr lang="en-US" dirty="0" smtClean="0"/>
              <a:t>10 KB </a:t>
            </a:r>
            <a:r>
              <a:rPr lang="en-US" dirty="0"/>
              <a:t>modular library</a:t>
            </a:r>
          </a:p>
          <a:p>
            <a:pPr lvl="1"/>
            <a:r>
              <a:rPr lang="en-US" dirty="0" smtClean="0"/>
              <a:t>Less than a quarter the size of </a:t>
            </a:r>
            <a:r>
              <a:rPr lang="en-US" dirty="0" err="1" smtClean="0"/>
              <a:t>jQuery</a:t>
            </a:r>
            <a:endParaRPr lang="en-US" dirty="0"/>
          </a:p>
          <a:p>
            <a:r>
              <a:rPr lang="en-US" dirty="0" smtClean="0"/>
              <a:t>Don’t attempt to fix non-modern browsers</a:t>
            </a:r>
          </a:p>
          <a:p>
            <a:pPr lvl="1"/>
            <a:r>
              <a:rPr lang="en-US" dirty="0" smtClean="0"/>
              <a:t>No support for Internet Explorer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00" y="4657700"/>
            <a:ext cx="2704231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414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à coins arrondis 4"/>
          <p:cNvSpPr/>
          <p:nvPr/>
        </p:nvSpPr>
        <p:spPr>
          <a:xfrm>
            <a:off x="179512" y="193204"/>
            <a:ext cx="8784976" cy="50405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lvl="2" eaLnBrk="1" hangingPunct="1">
              <a:buFont typeface="Wingdings" pitchFamily="1" charset="2"/>
              <a:buNone/>
            </a:pPr>
            <a:r>
              <a:rPr lang="en-US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$('</a:t>
            </a:r>
            <a:r>
              <a:rPr lang="en-US" b="1" dirty="0">
                <a:solidFill>
                  <a:srgbClr val="00B050"/>
                </a:solidFill>
                <a:latin typeface="Courier New" pitchFamily="1" charset="0"/>
              </a:rPr>
              <a:t>div</a:t>
            </a:r>
            <a:r>
              <a:rPr lang="en-US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')  </a:t>
            </a:r>
            <a:r>
              <a:rPr lang="en-US" b="1" dirty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//=&gt; all DIV elements on the page</a:t>
            </a:r>
          </a:p>
          <a:p>
            <a:pPr lvl="2" eaLnBrk="1" hangingPunct="1">
              <a:buFont typeface="Wingdings" pitchFamily="1" charset="2"/>
              <a:buNone/>
            </a:pPr>
            <a:r>
              <a:rPr lang="en-US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$('</a:t>
            </a:r>
            <a:r>
              <a:rPr lang="en-US" b="1" dirty="0">
                <a:solidFill>
                  <a:srgbClr val="00B050"/>
                </a:solidFill>
                <a:latin typeface="Courier New" pitchFamily="1" charset="0"/>
              </a:rPr>
              <a:t>#foo</a:t>
            </a:r>
            <a:r>
              <a:rPr lang="en-US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') </a:t>
            </a:r>
            <a:r>
              <a:rPr lang="en-US" b="1" dirty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//=&gt; element with ID "foo"</a:t>
            </a:r>
          </a:p>
          <a:p>
            <a:pPr lvl="2" eaLnBrk="1" hangingPunct="1">
              <a:buFont typeface="Wingdings" pitchFamily="1" charset="2"/>
              <a:buNone/>
            </a:pPr>
            <a:endParaRPr lang="en-US" b="1" dirty="0" smtClean="0">
              <a:solidFill>
                <a:srgbClr val="000000"/>
              </a:solidFill>
              <a:latin typeface="Courier New" pitchFamily="-106" charset="0"/>
              <a:ea typeface="ＭＳ Ｐゴシック" pitchFamily="-106" charset="-128"/>
              <a:cs typeface="Courier New" pitchFamily="-106" charset="0"/>
            </a:endParaRPr>
          </a:p>
          <a:p>
            <a:pPr lvl="2" eaLnBrk="1" hangingPunct="1">
              <a:buFont typeface="Wingdings" pitchFamily="1" charset="2"/>
              <a:buNone/>
            </a:pPr>
            <a:endParaRPr lang="en-US" b="1" dirty="0">
              <a:solidFill>
                <a:srgbClr val="000000"/>
              </a:solidFill>
              <a:latin typeface="Courier New" pitchFamily="-106" charset="0"/>
              <a:ea typeface="ＭＳ Ｐゴシック" pitchFamily="-106" charset="-128"/>
              <a:cs typeface="Courier New" pitchFamily="-106" charset="0"/>
            </a:endParaRPr>
          </a:p>
          <a:p>
            <a:pPr lvl="2" eaLnBrk="1" hangingPunct="1">
              <a:buFont typeface="Wingdings" pitchFamily="1" charset="2"/>
              <a:buNone/>
            </a:pPr>
            <a:r>
              <a:rPr lang="en-US" b="1" dirty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// create element:</a:t>
            </a:r>
          </a:p>
          <a:p>
            <a:pPr lvl="2" eaLnBrk="1" hangingPunct="1">
              <a:buFont typeface="Wingdings" pitchFamily="1" charset="2"/>
              <a:buNone/>
            </a:pPr>
            <a:r>
              <a:rPr lang="en-US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$("</a:t>
            </a:r>
            <a:r>
              <a:rPr lang="en-US" b="1" dirty="0">
                <a:solidFill>
                  <a:srgbClr val="00B050"/>
                </a:solidFill>
                <a:latin typeface="Courier New" pitchFamily="1" charset="0"/>
              </a:rPr>
              <a:t>&lt;p&gt;Hello&lt;/p&gt;</a:t>
            </a:r>
            <a:r>
              <a:rPr lang="en-US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") </a:t>
            </a:r>
            <a:r>
              <a:rPr lang="en-US" b="1" dirty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//=&gt; the new P </a:t>
            </a:r>
            <a:r>
              <a:rPr lang="en-US" b="1" dirty="0" smtClean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element</a:t>
            </a:r>
          </a:p>
          <a:p>
            <a:pPr lvl="2" eaLnBrk="1" hangingPunct="1">
              <a:buFont typeface="Wingdings" pitchFamily="1" charset="2"/>
              <a:buNone/>
            </a:pPr>
            <a:endParaRPr lang="en-US" b="1" dirty="0">
              <a:solidFill>
                <a:srgbClr val="479B8F"/>
              </a:solidFill>
              <a:latin typeface="Courier New" pitchFamily="-106" charset="0"/>
              <a:ea typeface="ＭＳ Ｐゴシック" pitchFamily="-106" charset="-128"/>
              <a:cs typeface="Courier New" pitchFamily="-106" charset="0"/>
            </a:endParaRPr>
          </a:p>
          <a:p>
            <a:pPr lvl="2" eaLnBrk="1" hangingPunct="1">
              <a:buFont typeface="Wingdings" pitchFamily="1" charset="2"/>
              <a:buNone/>
            </a:pPr>
            <a:r>
              <a:rPr lang="en-US" b="1" dirty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// create element with attributes:</a:t>
            </a:r>
          </a:p>
          <a:p>
            <a:pPr lvl="2" eaLnBrk="1" hangingPunct="1">
              <a:buFont typeface="Wingdings" pitchFamily="1" charset="2"/>
              <a:buNone/>
            </a:pPr>
            <a:r>
              <a:rPr lang="en-US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$("</a:t>
            </a:r>
            <a:r>
              <a:rPr lang="en-US" b="1" dirty="0">
                <a:solidFill>
                  <a:srgbClr val="00B050"/>
                </a:solidFill>
                <a:latin typeface="Courier New" pitchFamily="1" charset="0"/>
              </a:rPr>
              <a:t>&lt;p /&gt;</a:t>
            </a:r>
            <a:r>
              <a:rPr lang="en-US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", { </a:t>
            </a:r>
            <a:r>
              <a:rPr lang="en-US" b="1" dirty="0" err="1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text:"</a:t>
            </a:r>
            <a:r>
              <a:rPr lang="en-US" b="1" dirty="0" err="1">
                <a:solidFill>
                  <a:srgbClr val="00B050"/>
                </a:solidFill>
                <a:latin typeface="Courier New" pitchFamily="1" charset="0"/>
              </a:rPr>
              <a:t>Hello</a:t>
            </a:r>
            <a:r>
              <a:rPr lang="en-US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", </a:t>
            </a:r>
            <a:r>
              <a:rPr lang="en-US" b="1" dirty="0" err="1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css</a:t>
            </a:r>
            <a:r>
              <a:rPr lang="en-US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: {</a:t>
            </a:r>
            <a:r>
              <a:rPr lang="en-US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color:'</a:t>
            </a:r>
            <a:r>
              <a:rPr lang="en-US" b="1" dirty="0" err="1" smtClean="0">
                <a:solidFill>
                  <a:srgbClr val="00B050"/>
                </a:solidFill>
                <a:latin typeface="Courier New" pitchFamily="1" charset="0"/>
              </a:rPr>
              <a:t>darkblue</a:t>
            </a:r>
            <a:r>
              <a:rPr lang="en-US" b="1" dirty="0" smtClean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'}}</a:t>
            </a:r>
            <a:r>
              <a:rPr lang="en-US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)</a:t>
            </a:r>
          </a:p>
          <a:p>
            <a:pPr lvl="2" eaLnBrk="1" hangingPunct="1">
              <a:buFont typeface="Wingdings" pitchFamily="1" charset="2"/>
              <a:buNone/>
            </a:pPr>
            <a:r>
              <a:rPr lang="en-US" b="1" dirty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//=&gt; &lt;p style="</a:t>
            </a:r>
            <a:r>
              <a:rPr lang="en-US" b="1" dirty="0" err="1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color:darkblue</a:t>
            </a:r>
            <a:r>
              <a:rPr lang="en-US" b="1" dirty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"&gt;Hello&lt;/p&gt;</a:t>
            </a:r>
          </a:p>
          <a:p>
            <a:pPr lvl="2" eaLnBrk="1" hangingPunct="1">
              <a:buFont typeface="Wingdings" pitchFamily="1" charset="2"/>
              <a:buNone/>
            </a:pPr>
            <a:endParaRPr lang="en-US" b="1" dirty="0" smtClean="0">
              <a:solidFill>
                <a:srgbClr val="479B8F"/>
              </a:solidFill>
              <a:latin typeface="Courier New" pitchFamily="-106" charset="0"/>
              <a:ea typeface="ＭＳ Ｐゴシック" pitchFamily="-106" charset="-128"/>
              <a:cs typeface="Courier New" pitchFamily="-106" charset="0"/>
            </a:endParaRPr>
          </a:p>
          <a:p>
            <a:pPr lvl="2" eaLnBrk="1" hangingPunct="1">
              <a:buFont typeface="Wingdings" pitchFamily="1" charset="2"/>
              <a:buNone/>
            </a:pPr>
            <a:endParaRPr lang="en-US" b="1" dirty="0">
              <a:solidFill>
                <a:srgbClr val="479B8F"/>
              </a:solidFill>
              <a:latin typeface="Courier New" pitchFamily="-106" charset="0"/>
              <a:ea typeface="ＭＳ Ｐゴシック" pitchFamily="-106" charset="-128"/>
              <a:cs typeface="Courier New" pitchFamily="-106" charset="0"/>
            </a:endParaRPr>
          </a:p>
          <a:p>
            <a:pPr lvl="2" eaLnBrk="1" hangingPunct="1">
              <a:buFont typeface="Wingdings" pitchFamily="1" charset="2"/>
              <a:buNone/>
            </a:pPr>
            <a:r>
              <a:rPr lang="en-US" b="1" dirty="0">
                <a:solidFill>
                  <a:srgbClr val="479B8F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// execute callback when the page is ready:</a:t>
            </a:r>
          </a:p>
          <a:p>
            <a:pPr lvl="2" eaLnBrk="1" hangingPunct="1">
              <a:buFont typeface="Wingdings" pitchFamily="1" charset="2"/>
              <a:buNone/>
            </a:pPr>
            <a:r>
              <a:rPr lang="en-US" b="1" dirty="0" err="1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Zepto</a:t>
            </a:r>
            <a:r>
              <a:rPr lang="en-US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(</a:t>
            </a:r>
            <a:r>
              <a:rPr lang="en-US" b="1" dirty="0">
                <a:solidFill>
                  <a:srgbClr val="0070C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function</a:t>
            </a:r>
            <a:r>
              <a:rPr lang="en-US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($){</a:t>
            </a:r>
          </a:p>
          <a:p>
            <a:pPr lvl="2" eaLnBrk="1" hangingPunct="1">
              <a:buFont typeface="Wingdings" pitchFamily="1" charset="2"/>
              <a:buNone/>
            </a:pPr>
            <a:r>
              <a:rPr lang="en-US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alert('</a:t>
            </a:r>
            <a:r>
              <a:rPr lang="en-US" b="1" dirty="0">
                <a:solidFill>
                  <a:srgbClr val="00B050"/>
                </a:solidFill>
                <a:latin typeface="Courier New" pitchFamily="1" charset="0"/>
              </a:rPr>
              <a:t>Ready</a:t>
            </a:r>
            <a:r>
              <a:rPr lang="en-US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US" b="1" dirty="0">
                <a:solidFill>
                  <a:srgbClr val="00B050"/>
                </a:solidFill>
                <a:latin typeface="Courier New" pitchFamily="1" charset="0"/>
              </a:rPr>
              <a:t>to</a:t>
            </a:r>
            <a:r>
              <a:rPr lang="en-US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</a:t>
            </a:r>
            <a:r>
              <a:rPr lang="en-US" b="1" dirty="0" err="1">
                <a:solidFill>
                  <a:srgbClr val="00B050"/>
                </a:solidFill>
                <a:latin typeface="Courier New" pitchFamily="1" charset="0"/>
              </a:rPr>
              <a:t>Zepto</a:t>
            </a:r>
            <a:r>
              <a:rPr lang="en-US" b="1" dirty="0">
                <a:solidFill>
                  <a:srgbClr val="00B050"/>
                </a:solidFill>
                <a:latin typeface="Courier New" pitchFamily="1" charset="0"/>
              </a:rPr>
              <a:t>!</a:t>
            </a:r>
            <a:r>
              <a:rPr lang="en-US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')</a:t>
            </a:r>
          </a:p>
          <a:p>
            <a:pPr lvl="2" eaLnBrk="1" hangingPunct="1">
              <a:buFont typeface="Wingdings" pitchFamily="1" charset="2"/>
              <a:buNone/>
            </a:pPr>
            <a:r>
              <a:rPr lang="en-US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})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259632" y="193204"/>
            <a:ext cx="0" cy="50405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16200000">
            <a:off x="-1058867" y="2402995"/>
            <a:ext cx="355978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err="1" smtClean="0"/>
              <a:t>Zepto.js</a:t>
            </a:r>
            <a:r>
              <a:rPr lang="en-US" sz="3200" b="1" dirty="0"/>
              <a:t> </a:t>
            </a:r>
            <a:r>
              <a:rPr lang="en-US" sz="3200" b="1" dirty="0" smtClean="0"/>
              <a:t>Example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027787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err="1" smtClean="0">
                <a:latin typeface="+mj-lt"/>
                <a:cs typeface="ＭＳ Ｐゴシック" charset="0"/>
              </a:rPr>
              <a:t>Sencha</a:t>
            </a:r>
            <a:r>
              <a:rPr lang="en-US" sz="3600" b="1" dirty="0" smtClean="0">
                <a:latin typeface="+mj-lt"/>
                <a:cs typeface="ＭＳ Ｐゴシック" charset="0"/>
              </a:rPr>
              <a:t> Touch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>
                <a:latin typeface="Calibri"/>
                <a:cs typeface="Calibri"/>
              </a:rPr>
              <a:t>Web Mobile Frameworks</a:t>
            </a: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457200" y="1128713"/>
            <a:ext cx="8435975" cy="4230687"/>
          </a:xfrm>
        </p:spPr>
        <p:txBody>
          <a:bodyPr/>
          <a:lstStyle/>
          <a:p>
            <a:r>
              <a:rPr lang="en-US" dirty="0" smtClean="0"/>
              <a:t>A User </a:t>
            </a:r>
            <a:r>
              <a:rPr lang="en-US" dirty="0"/>
              <a:t>I</a:t>
            </a:r>
            <a:r>
              <a:rPr lang="en-US" dirty="0" smtClean="0"/>
              <a:t>nterface </a:t>
            </a:r>
            <a:r>
              <a:rPr lang="en-US" dirty="0"/>
              <a:t>JavaScript </a:t>
            </a:r>
            <a:r>
              <a:rPr lang="en-US" dirty="0" smtClean="0"/>
              <a:t>library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s </a:t>
            </a:r>
            <a:r>
              <a:rPr lang="en-US" dirty="0" err="1" smtClean="0"/>
              <a:t>jQuery</a:t>
            </a:r>
            <a:r>
              <a:rPr lang="en-US" dirty="0" smtClean="0"/>
              <a:t> Mobile</a:t>
            </a:r>
            <a:endParaRPr lang="en-US" dirty="0"/>
          </a:p>
          <a:p>
            <a:r>
              <a:rPr lang="en-US" dirty="0" smtClean="0"/>
              <a:t>Built </a:t>
            </a:r>
            <a:r>
              <a:rPr lang="en-US" dirty="0"/>
              <a:t>upon the MVC </a:t>
            </a:r>
            <a:r>
              <a:rPr lang="en-US" dirty="0" smtClean="0"/>
              <a:t>pattern</a:t>
            </a:r>
          </a:p>
          <a:p>
            <a:r>
              <a:rPr lang="en-US" dirty="0" smtClean="0"/>
              <a:t>Support only browsers based on </a:t>
            </a:r>
            <a:r>
              <a:rPr lang="en-US" dirty="0" err="1" smtClean="0"/>
              <a:t>Webkit</a:t>
            </a:r>
            <a:endParaRPr lang="en-US" dirty="0" smtClean="0"/>
          </a:p>
          <a:p>
            <a:r>
              <a:rPr lang="en-US" dirty="0" smtClean="0"/>
              <a:t>Can be slow with some Android devices</a:t>
            </a:r>
            <a:endParaRPr lang="en-US" dirty="0"/>
          </a:p>
          <a:p>
            <a:r>
              <a:rPr lang="en-US" dirty="0"/>
              <a:t>The </a:t>
            </a:r>
            <a:r>
              <a:rPr lang="en-US" dirty="0" smtClean="0"/>
              <a:t>SDK includes a </a:t>
            </a:r>
            <a:r>
              <a:rPr lang="en-US" dirty="0"/>
              <a:t>native </a:t>
            </a:r>
            <a:r>
              <a:rPr lang="en-US" dirty="0" smtClean="0"/>
              <a:t>packager for Android and </a:t>
            </a:r>
            <a:r>
              <a:rPr lang="en-US" dirty="0" err="1" smtClean="0"/>
              <a:t>iOS</a:t>
            </a:r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1042" y1="47561" x2="80456" y2="50610"/>
                        <a14:foregroundMark x1="41368" y1="56707" x2="77850" y2="40854"/>
                        <a14:foregroundMark x1="42997" y1="39024" x2="80130" y2="58537"/>
                        <a14:backgroundMark x1="28339" y1="32927" x2="38762" y2="48780"/>
                        <a14:backgroundMark x1="28339" y1="64634" x2="20847" y2="55488"/>
                        <a14:backgroundMark x1="18893" y1="34146" x2="18893" y2="34146"/>
                        <a14:backgroundMark x1="26059" y1="31098" x2="26059" y2="31098"/>
                      </a14:backgroundRemoval>
                    </a14:imgEffect>
                  </a14:imgLayer>
                </a14:imgProps>
              </a:ext>
            </a:extLst>
          </a:blip>
          <a:srcRect l="15109" t="14170" r="15642" b="17045"/>
          <a:stretch/>
        </p:blipFill>
        <p:spPr>
          <a:xfrm>
            <a:off x="6819900" y="1480288"/>
            <a:ext cx="2324100" cy="123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94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à coins arrondis 4"/>
          <p:cNvSpPr/>
          <p:nvPr/>
        </p:nvSpPr>
        <p:spPr>
          <a:xfrm>
            <a:off x="251520" y="193204"/>
            <a:ext cx="8640960" cy="50405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lvl="2" eaLnBrk="1" hangingPunct="1">
              <a:buFont typeface="Wingdings" pitchFamily="1" charset="2"/>
              <a:buNone/>
            </a:pPr>
            <a:r>
              <a:rPr lang="en-US" b="1" dirty="0" err="1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Ext.application</a:t>
            </a:r>
            <a:r>
              <a:rPr lang="en-US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({</a:t>
            </a:r>
          </a:p>
          <a:p>
            <a:pPr lvl="2" eaLnBrk="1" hangingPunct="1">
              <a:buFont typeface="Wingdings" pitchFamily="1" charset="2"/>
              <a:buNone/>
            </a:pPr>
            <a:r>
              <a:rPr lang="en-US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  name: '</a:t>
            </a:r>
            <a:r>
              <a:rPr lang="en-US" b="1" dirty="0" err="1">
                <a:solidFill>
                  <a:srgbClr val="00B050"/>
                </a:solidFill>
                <a:latin typeface="Courier New" pitchFamily="1" charset="0"/>
              </a:rPr>
              <a:t>Sencha</a:t>
            </a:r>
            <a:r>
              <a:rPr lang="en-US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',</a:t>
            </a:r>
          </a:p>
          <a:p>
            <a:pPr lvl="2" eaLnBrk="1" hangingPunct="1">
              <a:buFont typeface="Wingdings" pitchFamily="1" charset="2"/>
              <a:buNone/>
            </a:pPr>
            <a:endParaRPr lang="en-US" b="1" dirty="0">
              <a:solidFill>
                <a:srgbClr val="000000"/>
              </a:solidFill>
              <a:latin typeface="Courier New" pitchFamily="-106" charset="0"/>
              <a:ea typeface="ＭＳ Ｐゴシック" pitchFamily="-106" charset="-128"/>
              <a:cs typeface="Courier New" pitchFamily="-106" charset="0"/>
            </a:endParaRPr>
          </a:p>
          <a:p>
            <a:pPr lvl="2" eaLnBrk="1" hangingPunct="1">
              <a:buFont typeface="Wingdings" pitchFamily="1" charset="2"/>
              <a:buNone/>
            </a:pPr>
            <a:r>
              <a:rPr lang="en-US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  launch: function() {</a:t>
            </a:r>
          </a:p>
          <a:p>
            <a:pPr lvl="2" eaLnBrk="1" hangingPunct="1">
              <a:buFont typeface="Wingdings" pitchFamily="1" charset="2"/>
              <a:buNone/>
            </a:pPr>
            <a:r>
              <a:rPr lang="en-US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      </a:t>
            </a:r>
            <a:r>
              <a:rPr lang="en-US" b="1" dirty="0" err="1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Ext.create</a:t>
            </a:r>
            <a:r>
              <a:rPr lang="en-US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("</a:t>
            </a:r>
            <a:r>
              <a:rPr lang="en-US" b="1" dirty="0" err="1">
                <a:solidFill>
                  <a:srgbClr val="00B050"/>
                </a:solidFill>
                <a:latin typeface="Courier New" pitchFamily="1" charset="0"/>
              </a:rPr>
              <a:t>Ext.tab.Panel</a:t>
            </a:r>
            <a:r>
              <a:rPr lang="en-US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", {</a:t>
            </a:r>
          </a:p>
          <a:p>
            <a:pPr lvl="2" eaLnBrk="1" hangingPunct="1">
              <a:buFont typeface="Wingdings" pitchFamily="1" charset="2"/>
              <a:buNone/>
            </a:pPr>
            <a:r>
              <a:rPr lang="en-US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          </a:t>
            </a:r>
            <a:r>
              <a:rPr lang="en-US" b="1" dirty="0" err="1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fullscreen</a:t>
            </a:r>
            <a:r>
              <a:rPr lang="en-US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: </a:t>
            </a:r>
            <a:r>
              <a:rPr lang="en-US" b="1" dirty="0">
                <a:solidFill>
                  <a:srgbClr val="0070C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true</a:t>
            </a:r>
            <a:r>
              <a:rPr lang="en-US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,</a:t>
            </a:r>
          </a:p>
          <a:p>
            <a:pPr lvl="2" eaLnBrk="1" hangingPunct="1">
              <a:buFont typeface="Wingdings" pitchFamily="1" charset="2"/>
              <a:buNone/>
            </a:pPr>
            <a:r>
              <a:rPr lang="en-US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          items: [</a:t>
            </a:r>
          </a:p>
          <a:p>
            <a:pPr lvl="2" eaLnBrk="1" hangingPunct="1">
              <a:buFont typeface="Wingdings" pitchFamily="1" charset="2"/>
              <a:buNone/>
            </a:pPr>
            <a:r>
              <a:rPr lang="en-US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              {</a:t>
            </a:r>
          </a:p>
          <a:p>
            <a:pPr lvl="2" eaLnBrk="1" hangingPunct="1">
              <a:buFont typeface="Wingdings" pitchFamily="1" charset="2"/>
              <a:buNone/>
            </a:pPr>
            <a:r>
              <a:rPr lang="en-US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                  title: '</a:t>
            </a:r>
            <a:r>
              <a:rPr lang="en-US" b="1" dirty="0">
                <a:solidFill>
                  <a:srgbClr val="00B050"/>
                </a:solidFill>
                <a:latin typeface="Courier New" pitchFamily="1" charset="0"/>
              </a:rPr>
              <a:t>Home</a:t>
            </a:r>
            <a:r>
              <a:rPr lang="en-US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',</a:t>
            </a:r>
          </a:p>
          <a:p>
            <a:pPr lvl="2" eaLnBrk="1" hangingPunct="1">
              <a:buFont typeface="Wingdings" pitchFamily="1" charset="2"/>
              <a:buNone/>
            </a:pPr>
            <a:r>
              <a:rPr lang="en-US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                  </a:t>
            </a:r>
            <a:r>
              <a:rPr lang="en-US" b="1" dirty="0" err="1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iconCls</a:t>
            </a:r>
            <a:r>
              <a:rPr lang="en-US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: '</a:t>
            </a:r>
            <a:r>
              <a:rPr lang="en-US" b="1" dirty="0">
                <a:solidFill>
                  <a:srgbClr val="00B050"/>
                </a:solidFill>
                <a:latin typeface="Courier New" pitchFamily="1" charset="0"/>
              </a:rPr>
              <a:t>home</a:t>
            </a:r>
            <a:r>
              <a:rPr lang="en-US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',</a:t>
            </a:r>
          </a:p>
          <a:p>
            <a:pPr lvl="2" eaLnBrk="1" hangingPunct="1">
              <a:buFont typeface="Wingdings" pitchFamily="1" charset="2"/>
              <a:buNone/>
            </a:pPr>
            <a:r>
              <a:rPr lang="en-US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                  html: '</a:t>
            </a:r>
            <a:r>
              <a:rPr lang="en-US" b="1" dirty="0">
                <a:solidFill>
                  <a:srgbClr val="00B050"/>
                </a:solidFill>
                <a:latin typeface="Courier New" pitchFamily="1" charset="0"/>
              </a:rPr>
              <a:t>Welcome</a:t>
            </a:r>
            <a:r>
              <a:rPr lang="en-US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'</a:t>
            </a:r>
          </a:p>
          <a:p>
            <a:pPr lvl="2" eaLnBrk="1" hangingPunct="1">
              <a:buFont typeface="Wingdings" pitchFamily="1" charset="2"/>
              <a:buNone/>
            </a:pPr>
            <a:r>
              <a:rPr lang="en-US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              }</a:t>
            </a:r>
          </a:p>
          <a:p>
            <a:pPr lvl="2" eaLnBrk="1" hangingPunct="1">
              <a:buFont typeface="Wingdings" pitchFamily="1" charset="2"/>
              <a:buNone/>
            </a:pPr>
            <a:r>
              <a:rPr lang="en-US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          ]</a:t>
            </a:r>
          </a:p>
          <a:p>
            <a:pPr lvl="2" eaLnBrk="1" hangingPunct="1">
              <a:buFont typeface="Wingdings" pitchFamily="1" charset="2"/>
              <a:buNone/>
            </a:pPr>
            <a:r>
              <a:rPr lang="en-US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      });</a:t>
            </a:r>
          </a:p>
          <a:p>
            <a:pPr lvl="2" eaLnBrk="1" hangingPunct="1">
              <a:buFont typeface="Wingdings" pitchFamily="1" charset="2"/>
              <a:buNone/>
            </a:pPr>
            <a:r>
              <a:rPr lang="en-US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    }</a:t>
            </a:r>
          </a:p>
          <a:p>
            <a:pPr lvl="2" eaLnBrk="1" hangingPunct="1">
              <a:buFont typeface="Wingdings" pitchFamily="1" charset="2"/>
              <a:buNone/>
            </a:pPr>
            <a:r>
              <a:rPr lang="en-US" b="1" dirty="0">
                <a:solidFill>
                  <a:srgbClr val="000000"/>
                </a:solidFill>
                <a:latin typeface="Courier New" pitchFamily="-106" charset="0"/>
                <a:ea typeface="ＭＳ Ｐゴシック" pitchFamily="-106" charset="-128"/>
                <a:cs typeface="Courier New" pitchFamily="-106" charset="0"/>
              </a:rPr>
              <a:t>});</a:t>
            </a:r>
            <a:endParaRPr lang="en-GB" b="1" dirty="0" smtClean="0">
              <a:solidFill>
                <a:srgbClr val="000000"/>
              </a:solidFill>
              <a:latin typeface="Courier New" pitchFamily="-106" charset="0"/>
              <a:ea typeface="ＭＳ Ｐゴシック" pitchFamily="-106" charset="-128"/>
              <a:cs typeface="Courier New" pitchFamily="-106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331640" y="193204"/>
            <a:ext cx="0" cy="50405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16200000">
            <a:off x="-1317378" y="2156774"/>
            <a:ext cx="42208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err="1" smtClean="0"/>
              <a:t>Sencha</a:t>
            </a:r>
            <a:r>
              <a:rPr lang="en-US" sz="3200" b="1" dirty="0" smtClean="0"/>
              <a:t> Touch</a:t>
            </a:r>
          </a:p>
          <a:p>
            <a:pPr algn="ctr"/>
            <a:r>
              <a:rPr lang="en-US" sz="3200" b="1" dirty="0" smtClean="0"/>
              <a:t>Application Example</a:t>
            </a:r>
            <a:endParaRPr lang="en-US" sz="3200" b="1" dirty="0"/>
          </a:p>
        </p:txBody>
      </p:sp>
      <p:pic>
        <p:nvPicPr>
          <p:cNvPr id="2" name="Picture 1" descr="Screen Shot 2012-10-08 at 5.03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094" y="3097026"/>
            <a:ext cx="2717905" cy="220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941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cs typeface="ＭＳ Ｐゴシック" charset="0"/>
              </a:rPr>
              <a:t>Other Frameworks…</a:t>
            </a:r>
            <a:endParaRPr kumimoji="0" lang="en-US" sz="3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>
                <a:latin typeface="Calibri"/>
                <a:cs typeface="Calibri"/>
              </a:rPr>
              <a:t>Web Mobile Frameworks</a:t>
            </a: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3217540"/>
            <a:ext cx="3149600" cy="901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913284"/>
            <a:ext cx="3777209" cy="10072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552" y="1509750"/>
            <a:ext cx="2522202" cy="16562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2200" y="3577580"/>
            <a:ext cx="1651000" cy="1651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620998" y="48737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…</a:t>
            </a:r>
            <a:endParaRPr lang="en-US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3968" y="2209428"/>
            <a:ext cx="3454400" cy="1079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3808" y="4153644"/>
            <a:ext cx="3022600" cy="9398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493873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1116013" y="336550"/>
            <a:ext cx="777716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defTabSz="457200">
              <a:defRPr/>
            </a:pPr>
            <a:r>
              <a:rPr lang="en-US" sz="3600" b="1" dirty="0">
                <a:latin typeface="+mj-lt"/>
                <a:cs typeface="ＭＳ Ｐゴシック" charset="0"/>
              </a:rPr>
              <a:t>Evolution of </a:t>
            </a:r>
            <a:r>
              <a:rPr lang="en-US" sz="3600" b="1" dirty="0" smtClean="0">
                <a:latin typeface="+mj-lt"/>
                <a:cs typeface="ＭＳ Ｐゴシック" charset="0"/>
              </a:rPr>
              <a:t>Smartphones</a:t>
            </a:r>
            <a:endParaRPr lang="en-US" sz="3600" b="1" dirty="0">
              <a:latin typeface="+mj-lt"/>
              <a:cs typeface="ＭＳ Ｐゴシック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116013" y="0"/>
            <a:ext cx="7777162" cy="336550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dirty="0">
                <a:latin typeface="Calibri"/>
                <a:cs typeface="Calibri"/>
              </a:rPr>
              <a:t>Introduction</a:t>
            </a:r>
            <a:endParaRPr kumimoji="0" lang="en-US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Image 6" descr="test_ic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20650"/>
            <a:ext cx="9779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879304" y="1489348"/>
            <a:ext cx="626469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Apple iPhone - </a:t>
            </a:r>
          </a:p>
          <a:p>
            <a:pPr algn="r"/>
            <a:r>
              <a:rPr lang="en-US" sz="2400" dirty="0" smtClean="0"/>
              <a:t>The first commercialized Apple smartphone.</a:t>
            </a:r>
          </a:p>
          <a:p>
            <a:pPr algn="r"/>
            <a:r>
              <a:rPr lang="en-US" sz="2400" dirty="0" smtClean="0"/>
              <a:t>Released in September 2007.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456384" y="3217540"/>
            <a:ext cx="421196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Specifications:</a:t>
            </a:r>
          </a:p>
          <a:p>
            <a:r>
              <a:rPr lang="en-US" dirty="0" smtClean="0"/>
              <a:t>Operating System: iPhone OS</a:t>
            </a:r>
          </a:p>
          <a:p>
            <a:r>
              <a:rPr lang="en-US" dirty="0" smtClean="0"/>
              <a:t>CPU Clock: 412Mhz</a:t>
            </a:r>
          </a:p>
          <a:p>
            <a:r>
              <a:rPr lang="en-US" dirty="0" smtClean="0"/>
              <a:t>RAM: 128MB</a:t>
            </a:r>
          </a:p>
          <a:p>
            <a:r>
              <a:rPr lang="en-US" dirty="0" smtClean="0"/>
              <a:t>Storage: 4/8/16GB</a:t>
            </a:r>
          </a:p>
          <a:p>
            <a:r>
              <a:rPr lang="en-US" dirty="0" smtClean="0"/>
              <a:t>Display Diagonal: 3.5”</a:t>
            </a:r>
          </a:p>
          <a:p>
            <a:r>
              <a:rPr lang="en-US" dirty="0" smtClean="0"/>
              <a:t>Display Resolution: 320 x 480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1201316"/>
            <a:ext cx="2274300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911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?</a:t>
            </a:r>
            <a:endParaRPr lang="fr-FR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1129308"/>
            <a:ext cx="4241200" cy="383202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6" name="Image 3" descr="icon_chrono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121196"/>
            <a:ext cx="978956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5186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80512" cy="537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945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UPINFOThem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SUPINFOTheme.thmx</Template>
  <TotalTime>0</TotalTime>
  <Words>4855</Words>
  <Application>Microsoft Macintosh PowerPoint</Application>
  <PresentationFormat>On-screen Show (16:10)</PresentationFormat>
  <Paragraphs>1032</Paragraphs>
  <Slides>91</Slides>
  <Notes>79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2" baseType="lpstr">
      <vt:lpstr>SUPINFOTheme</vt:lpstr>
      <vt:lpstr>PowerPoint Presentation</vt:lpstr>
      <vt:lpstr>PowerPoint Presentation</vt:lpstr>
      <vt:lpstr>PowerPoint Presentation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?</vt:lpstr>
      <vt:lpstr>specifications History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?</vt:lpstr>
      <vt:lpstr>Good Practices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?</vt:lpstr>
      <vt:lpstr>Jquery mobile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?</vt:lpstr>
      <vt:lpstr>other Web mobile  frameworks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?</vt:lpstr>
      <vt:lpstr>PowerPoint Presentation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SUPINFO E-Learning Course Template</dc:title>
  <dc:subject>Template 2006 for SUPINFo courses &amp; Presentations</dc:subject>
  <dc:creator/>
  <cp:keywords>SUPINFO E-Learning Template</cp:keywords>
  <cp:lastModifiedBy/>
  <cp:revision>276</cp:revision>
  <dcterms:created xsi:type="dcterms:W3CDTF">2010-02-28T17:00:24Z</dcterms:created>
  <dcterms:modified xsi:type="dcterms:W3CDTF">2012-10-15T14:55:54Z</dcterms:modified>
  <cp:category>SUPINFO PowerPoint Templates</cp:category>
</cp:coreProperties>
</file>